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35"/>
  </p:notesMasterIdLst>
  <p:sldIdLst>
    <p:sldId id="258" r:id="rId2"/>
    <p:sldId id="310" r:id="rId3"/>
    <p:sldId id="306" r:id="rId4"/>
    <p:sldId id="307" r:id="rId5"/>
    <p:sldId id="309" r:id="rId6"/>
    <p:sldId id="311" r:id="rId7"/>
    <p:sldId id="257" r:id="rId8"/>
    <p:sldId id="267" r:id="rId9"/>
    <p:sldId id="312" r:id="rId10"/>
    <p:sldId id="314" r:id="rId11"/>
    <p:sldId id="289" r:id="rId12"/>
    <p:sldId id="294" r:id="rId13"/>
    <p:sldId id="295" r:id="rId14"/>
    <p:sldId id="315" r:id="rId15"/>
    <p:sldId id="301" r:id="rId16"/>
    <p:sldId id="318" r:id="rId17"/>
    <p:sldId id="324" r:id="rId18"/>
    <p:sldId id="300" r:id="rId19"/>
    <p:sldId id="325" r:id="rId20"/>
    <p:sldId id="326" r:id="rId21"/>
    <p:sldId id="327" r:id="rId22"/>
    <p:sldId id="329" r:id="rId23"/>
    <p:sldId id="317" r:id="rId24"/>
    <p:sldId id="331" r:id="rId25"/>
    <p:sldId id="332" r:id="rId26"/>
    <p:sldId id="339" r:id="rId27"/>
    <p:sldId id="321" r:id="rId28"/>
    <p:sldId id="322" r:id="rId29"/>
    <p:sldId id="337" r:id="rId30"/>
    <p:sldId id="338" r:id="rId31"/>
    <p:sldId id="336" r:id="rId32"/>
    <p:sldId id="333" r:id="rId33"/>
    <p:sldId id="280" r:id="rId3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20BFDD2C-56BE-C400-4241-52728727B60B}" name="Alessandra Barbosa" initials="AB" userId="04f38c0cbf63624e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D0C9"/>
    <a:srgbClr val="C2CB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577" autoAdjust="0"/>
    <p:restoredTop sz="88394" autoAdjust="0"/>
  </p:normalViewPr>
  <p:slideViewPr>
    <p:cSldViewPr snapToGrid="0">
      <p:cViewPr varScale="1">
        <p:scale>
          <a:sx n="56" d="100"/>
          <a:sy n="56" d="100"/>
        </p:scale>
        <p:origin x="1016" y="5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75" d="100"/>
        <a:sy n="7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40" Type="http://schemas.microsoft.com/office/2018/10/relationships/authors" Target="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7B74AFD-0268-4657-9B55-D7DAF1581B20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243518F-A1B8-4319-ACE7-B37BE46E7AB3}">
      <dgm:prSet/>
      <dgm:spPr/>
      <dgm:t>
        <a:bodyPr/>
        <a:lstStyle/>
        <a:p>
          <a:r>
            <a:rPr lang="en-US" b="1" dirty="0"/>
            <a:t>Coleta dos dados</a:t>
          </a:r>
          <a:endParaRPr lang="en-US" dirty="0"/>
        </a:p>
      </dgm:t>
    </dgm:pt>
    <dgm:pt modelId="{87F06E73-4668-42F9-ACBD-2E7896C60349}" type="parTrans" cxnId="{A15CA3D3-F22E-400C-A030-91CFD431CF46}">
      <dgm:prSet/>
      <dgm:spPr/>
      <dgm:t>
        <a:bodyPr/>
        <a:lstStyle/>
        <a:p>
          <a:endParaRPr lang="en-US"/>
        </a:p>
      </dgm:t>
    </dgm:pt>
    <dgm:pt modelId="{03CEF039-8B33-4740-AA1A-04146B6EAF16}" type="sibTrans" cxnId="{A15CA3D3-F22E-400C-A030-91CFD431CF46}">
      <dgm:prSet/>
      <dgm:spPr/>
      <dgm:t>
        <a:bodyPr/>
        <a:lstStyle/>
        <a:p>
          <a:endParaRPr lang="en-US"/>
        </a:p>
      </dgm:t>
    </dgm:pt>
    <dgm:pt modelId="{D746E9FC-AB4D-4E89-A9B0-E159837388FD}">
      <dgm:prSet/>
      <dgm:spPr/>
      <dgm:t>
        <a:bodyPr/>
        <a:lstStyle/>
        <a:p>
          <a:r>
            <a:rPr lang="en-US" b="1"/>
            <a:t>Análise e Exploração dos Dados</a:t>
          </a:r>
          <a:endParaRPr lang="en-US"/>
        </a:p>
      </dgm:t>
    </dgm:pt>
    <dgm:pt modelId="{075F6DF6-E0F1-402C-BA21-01EE70039DE3}" type="parTrans" cxnId="{01938C5B-0BEB-47AD-B567-90B5EA095234}">
      <dgm:prSet/>
      <dgm:spPr/>
      <dgm:t>
        <a:bodyPr/>
        <a:lstStyle/>
        <a:p>
          <a:endParaRPr lang="en-US"/>
        </a:p>
      </dgm:t>
    </dgm:pt>
    <dgm:pt modelId="{316F0DD7-3E7A-4E3E-BA9B-136ED36CE564}" type="sibTrans" cxnId="{01938C5B-0BEB-47AD-B567-90B5EA095234}">
      <dgm:prSet/>
      <dgm:spPr/>
      <dgm:t>
        <a:bodyPr/>
        <a:lstStyle/>
        <a:p>
          <a:endParaRPr lang="en-US"/>
        </a:p>
      </dgm:t>
    </dgm:pt>
    <dgm:pt modelId="{8763BE19-3DF1-4730-AAF4-1316B1D2D7C6}">
      <dgm:prSet/>
      <dgm:spPr/>
      <dgm:t>
        <a:bodyPr/>
        <a:lstStyle/>
        <a:p>
          <a:r>
            <a:rPr lang="en-US" b="1"/>
            <a:t>Criação de Modelos de Machine Learning</a:t>
          </a:r>
          <a:endParaRPr lang="en-US"/>
        </a:p>
      </dgm:t>
    </dgm:pt>
    <dgm:pt modelId="{620E2B01-B722-4707-9601-A9105E7D79CA}" type="parTrans" cxnId="{B4C8EB04-0AAC-4864-A39B-EA7B920D4D10}">
      <dgm:prSet/>
      <dgm:spPr/>
      <dgm:t>
        <a:bodyPr/>
        <a:lstStyle/>
        <a:p>
          <a:endParaRPr lang="en-US"/>
        </a:p>
      </dgm:t>
    </dgm:pt>
    <dgm:pt modelId="{7E5E8DA3-74A5-44A6-8282-ECC4381283F4}" type="sibTrans" cxnId="{B4C8EB04-0AAC-4864-A39B-EA7B920D4D10}">
      <dgm:prSet/>
      <dgm:spPr/>
      <dgm:t>
        <a:bodyPr/>
        <a:lstStyle/>
        <a:p>
          <a:endParaRPr lang="en-US"/>
        </a:p>
      </dgm:t>
    </dgm:pt>
    <dgm:pt modelId="{F4B62A94-F626-4081-9721-FB9D1231078D}">
      <dgm:prSet/>
      <dgm:spPr/>
      <dgm:t>
        <a:bodyPr/>
        <a:lstStyle/>
        <a:p>
          <a:r>
            <a:rPr lang="en-US" b="1"/>
            <a:t>Interpretação dos Resultados</a:t>
          </a:r>
          <a:endParaRPr lang="en-US"/>
        </a:p>
      </dgm:t>
    </dgm:pt>
    <dgm:pt modelId="{34D0D609-DFA0-4638-90C7-595ED93A5DCC}" type="parTrans" cxnId="{DDEE6671-7C65-437F-AD27-CEDDE0E16034}">
      <dgm:prSet/>
      <dgm:spPr/>
      <dgm:t>
        <a:bodyPr/>
        <a:lstStyle/>
        <a:p>
          <a:endParaRPr lang="en-US"/>
        </a:p>
      </dgm:t>
    </dgm:pt>
    <dgm:pt modelId="{72461EAF-F6A8-43FC-BF5C-A1B5C4F9C101}" type="sibTrans" cxnId="{DDEE6671-7C65-437F-AD27-CEDDE0E16034}">
      <dgm:prSet/>
      <dgm:spPr/>
      <dgm:t>
        <a:bodyPr/>
        <a:lstStyle/>
        <a:p>
          <a:endParaRPr lang="en-US"/>
        </a:p>
      </dgm:t>
    </dgm:pt>
    <dgm:pt modelId="{32A42D08-05D9-4B35-AAD5-F9DBD504D1C7}">
      <dgm:prSet/>
      <dgm:spPr/>
      <dgm:t>
        <a:bodyPr/>
        <a:lstStyle/>
        <a:p>
          <a:endParaRPr lang="en-US" dirty="0"/>
        </a:p>
      </dgm:t>
    </dgm:pt>
    <dgm:pt modelId="{34D65DC3-C64D-486B-90B6-6EE2E42C9D47}" type="parTrans" cxnId="{B80A6A14-8ED0-4104-A788-86B780B59E7F}">
      <dgm:prSet/>
      <dgm:spPr/>
      <dgm:t>
        <a:bodyPr/>
        <a:lstStyle/>
        <a:p>
          <a:endParaRPr lang="en-US"/>
        </a:p>
      </dgm:t>
    </dgm:pt>
    <dgm:pt modelId="{6A449857-ACF4-4015-BA84-D40B24819672}" type="sibTrans" cxnId="{B80A6A14-8ED0-4104-A788-86B780B59E7F}">
      <dgm:prSet/>
      <dgm:spPr/>
      <dgm:t>
        <a:bodyPr/>
        <a:lstStyle/>
        <a:p>
          <a:endParaRPr lang="en-US"/>
        </a:p>
      </dgm:t>
    </dgm:pt>
    <dgm:pt modelId="{11EFE54F-52B1-4791-AAC6-EB542982E6E9}">
      <dgm:prSet/>
      <dgm:spPr/>
      <dgm:t>
        <a:bodyPr/>
        <a:lstStyle/>
        <a:p>
          <a:r>
            <a:rPr lang="en-US" b="1" dirty="0" err="1"/>
            <a:t>Processamento</a:t>
          </a:r>
          <a:r>
            <a:rPr lang="en-US" b="1" dirty="0"/>
            <a:t> / </a:t>
          </a:r>
          <a:r>
            <a:rPr lang="en-US" b="1" dirty="0" err="1"/>
            <a:t>Tratamento</a:t>
          </a:r>
          <a:r>
            <a:rPr lang="en-US" b="1" dirty="0"/>
            <a:t> dos dados</a:t>
          </a:r>
          <a:endParaRPr lang="en-US" dirty="0"/>
        </a:p>
      </dgm:t>
    </dgm:pt>
    <dgm:pt modelId="{C897593C-7BB6-4F82-B932-9ECB26650489}" type="parTrans" cxnId="{2102A385-3998-4BF3-AD5B-6F58BDE15E26}">
      <dgm:prSet/>
      <dgm:spPr/>
      <dgm:t>
        <a:bodyPr/>
        <a:lstStyle/>
        <a:p>
          <a:endParaRPr lang="pt-BR"/>
        </a:p>
      </dgm:t>
    </dgm:pt>
    <dgm:pt modelId="{689EA3EF-A346-4297-BB48-6936FD621338}" type="sibTrans" cxnId="{2102A385-3998-4BF3-AD5B-6F58BDE15E26}">
      <dgm:prSet/>
      <dgm:spPr/>
      <dgm:t>
        <a:bodyPr/>
        <a:lstStyle/>
        <a:p>
          <a:endParaRPr lang="pt-BR"/>
        </a:p>
      </dgm:t>
    </dgm:pt>
    <dgm:pt modelId="{7FB667E8-9E23-4220-B214-0DC360EE19DD}" type="pres">
      <dgm:prSet presAssocID="{E7B74AFD-0268-4657-9B55-D7DAF1581B20}" presName="vert0" presStyleCnt="0">
        <dgm:presLayoutVars>
          <dgm:dir/>
          <dgm:animOne val="branch"/>
          <dgm:animLvl val="lvl"/>
        </dgm:presLayoutVars>
      </dgm:prSet>
      <dgm:spPr/>
    </dgm:pt>
    <dgm:pt modelId="{BAB17CAD-F993-422D-A2B9-5E3889E67F79}" type="pres">
      <dgm:prSet presAssocID="{E243518F-A1B8-4319-ACE7-B37BE46E7AB3}" presName="thickLine" presStyleLbl="alignNode1" presStyleIdx="0" presStyleCnt="6"/>
      <dgm:spPr/>
    </dgm:pt>
    <dgm:pt modelId="{71B2C6EF-0EC3-488B-9625-B32EA985FC7C}" type="pres">
      <dgm:prSet presAssocID="{E243518F-A1B8-4319-ACE7-B37BE46E7AB3}" presName="horz1" presStyleCnt="0"/>
      <dgm:spPr/>
    </dgm:pt>
    <dgm:pt modelId="{9ECDE17D-A280-4319-B44A-32F7AB89D3C0}" type="pres">
      <dgm:prSet presAssocID="{E243518F-A1B8-4319-ACE7-B37BE46E7AB3}" presName="tx1" presStyleLbl="revTx" presStyleIdx="0" presStyleCnt="6"/>
      <dgm:spPr/>
    </dgm:pt>
    <dgm:pt modelId="{5B2C7282-AA66-494B-98BC-61D0C04BF64C}" type="pres">
      <dgm:prSet presAssocID="{E243518F-A1B8-4319-ACE7-B37BE46E7AB3}" presName="vert1" presStyleCnt="0"/>
      <dgm:spPr/>
    </dgm:pt>
    <dgm:pt modelId="{C763CA2D-2046-4390-B06E-49FEA7965FF3}" type="pres">
      <dgm:prSet presAssocID="{11EFE54F-52B1-4791-AAC6-EB542982E6E9}" presName="thickLine" presStyleLbl="alignNode1" presStyleIdx="1" presStyleCnt="6"/>
      <dgm:spPr/>
    </dgm:pt>
    <dgm:pt modelId="{E7FE754B-C3F5-4EBB-984B-C9AC590EBFC7}" type="pres">
      <dgm:prSet presAssocID="{11EFE54F-52B1-4791-AAC6-EB542982E6E9}" presName="horz1" presStyleCnt="0"/>
      <dgm:spPr/>
    </dgm:pt>
    <dgm:pt modelId="{561E5D48-67C3-4025-8096-F687A1AFD381}" type="pres">
      <dgm:prSet presAssocID="{11EFE54F-52B1-4791-AAC6-EB542982E6E9}" presName="tx1" presStyleLbl="revTx" presStyleIdx="1" presStyleCnt="6"/>
      <dgm:spPr/>
    </dgm:pt>
    <dgm:pt modelId="{08B266E3-2E0F-4CA5-9A14-3ED8761DB0CB}" type="pres">
      <dgm:prSet presAssocID="{11EFE54F-52B1-4791-AAC6-EB542982E6E9}" presName="vert1" presStyleCnt="0"/>
      <dgm:spPr/>
    </dgm:pt>
    <dgm:pt modelId="{7B5B4049-95B6-42E2-B0D3-64E8035F52BF}" type="pres">
      <dgm:prSet presAssocID="{D746E9FC-AB4D-4E89-A9B0-E159837388FD}" presName="thickLine" presStyleLbl="alignNode1" presStyleIdx="2" presStyleCnt="6"/>
      <dgm:spPr/>
    </dgm:pt>
    <dgm:pt modelId="{173343F8-F14A-49AD-A57E-98773C471CB0}" type="pres">
      <dgm:prSet presAssocID="{D746E9FC-AB4D-4E89-A9B0-E159837388FD}" presName="horz1" presStyleCnt="0"/>
      <dgm:spPr/>
    </dgm:pt>
    <dgm:pt modelId="{1004A0A9-FBE7-4A23-AE01-F17136B0C400}" type="pres">
      <dgm:prSet presAssocID="{D746E9FC-AB4D-4E89-A9B0-E159837388FD}" presName="tx1" presStyleLbl="revTx" presStyleIdx="2" presStyleCnt="6"/>
      <dgm:spPr/>
    </dgm:pt>
    <dgm:pt modelId="{6ABF2FE9-CD58-475D-AF7A-A8DF0DFB6EB8}" type="pres">
      <dgm:prSet presAssocID="{D746E9FC-AB4D-4E89-A9B0-E159837388FD}" presName="vert1" presStyleCnt="0"/>
      <dgm:spPr/>
    </dgm:pt>
    <dgm:pt modelId="{480A5F86-3F02-4F7F-9284-20E91DFB322E}" type="pres">
      <dgm:prSet presAssocID="{8763BE19-3DF1-4730-AAF4-1316B1D2D7C6}" presName="thickLine" presStyleLbl="alignNode1" presStyleIdx="3" presStyleCnt="6"/>
      <dgm:spPr/>
    </dgm:pt>
    <dgm:pt modelId="{152B4C17-A965-4E21-8283-2B9D49E172FD}" type="pres">
      <dgm:prSet presAssocID="{8763BE19-3DF1-4730-AAF4-1316B1D2D7C6}" presName="horz1" presStyleCnt="0"/>
      <dgm:spPr/>
    </dgm:pt>
    <dgm:pt modelId="{435D99C7-50ED-465D-B591-AA18617E6DE7}" type="pres">
      <dgm:prSet presAssocID="{8763BE19-3DF1-4730-AAF4-1316B1D2D7C6}" presName="tx1" presStyleLbl="revTx" presStyleIdx="3" presStyleCnt="6"/>
      <dgm:spPr/>
    </dgm:pt>
    <dgm:pt modelId="{A97014BF-81A3-4412-B624-95F2CCA84948}" type="pres">
      <dgm:prSet presAssocID="{8763BE19-3DF1-4730-AAF4-1316B1D2D7C6}" presName="vert1" presStyleCnt="0"/>
      <dgm:spPr/>
    </dgm:pt>
    <dgm:pt modelId="{2ED232B6-67DC-48A1-B9BB-98B7A1569EC1}" type="pres">
      <dgm:prSet presAssocID="{F4B62A94-F626-4081-9721-FB9D1231078D}" presName="thickLine" presStyleLbl="alignNode1" presStyleIdx="4" presStyleCnt="6"/>
      <dgm:spPr/>
    </dgm:pt>
    <dgm:pt modelId="{6691E82A-08BA-424F-B693-C136AB176E2B}" type="pres">
      <dgm:prSet presAssocID="{F4B62A94-F626-4081-9721-FB9D1231078D}" presName="horz1" presStyleCnt="0"/>
      <dgm:spPr/>
    </dgm:pt>
    <dgm:pt modelId="{3FB991F7-ECD0-4221-A1FA-37F6721137BD}" type="pres">
      <dgm:prSet presAssocID="{F4B62A94-F626-4081-9721-FB9D1231078D}" presName="tx1" presStyleLbl="revTx" presStyleIdx="4" presStyleCnt="6"/>
      <dgm:spPr/>
    </dgm:pt>
    <dgm:pt modelId="{EE9A529D-82D7-4351-9C57-27FB7F272B3A}" type="pres">
      <dgm:prSet presAssocID="{F4B62A94-F626-4081-9721-FB9D1231078D}" presName="vert1" presStyleCnt="0"/>
      <dgm:spPr/>
    </dgm:pt>
    <dgm:pt modelId="{8BA16D18-B2D3-4D46-A004-1FF5BE4F2B70}" type="pres">
      <dgm:prSet presAssocID="{32A42D08-05D9-4B35-AAD5-F9DBD504D1C7}" presName="thickLine" presStyleLbl="alignNode1" presStyleIdx="5" presStyleCnt="6"/>
      <dgm:spPr/>
    </dgm:pt>
    <dgm:pt modelId="{A5D8E149-6E5B-4751-B867-96C6C0DAE836}" type="pres">
      <dgm:prSet presAssocID="{32A42D08-05D9-4B35-AAD5-F9DBD504D1C7}" presName="horz1" presStyleCnt="0"/>
      <dgm:spPr/>
    </dgm:pt>
    <dgm:pt modelId="{863808CE-D5F2-42C9-B6E2-5E204CB78C24}" type="pres">
      <dgm:prSet presAssocID="{32A42D08-05D9-4B35-AAD5-F9DBD504D1C7}" presName="tx1" presStyleLbl="revTx" presStyleIdx="5" presStyleCnt="6"/>
      <dgm:spPr/>
    </dgm:pt>
    <dgm:pt modelId="{17816B18-7E1D-496D-B393-0BAC5D0A2118}" type="pres">
      <dgm:prSet presAssocID="{32A42D08-05D9-4B35-AAD5-F9DBD504D1C7}" presName="vert1" presStyleCnt="0"/>
      <dgm:spPr/>
    </dgm:pt>
  </dgm:ptLst>
  <dgm:cxnLst>
    <dgm:cxn modelId="{B4C8EB04-0AAC-4864-A39B-EA7B920D4D10}" srcId="{E7B74AFD-0268-4657-9B55-D7DAF1581B20}" destId="{8763BE19-3DF1-4730-AAF4-1316B1D2D7C6}" srcOrd="3" destOrd="0" parTransId="{620E2B01-B722-4707-9601-A9105E7D79CA}" sibTransId="{7E5E8DA3-74A5-44A6-8282-ECC4381283F4}"/>
    <dgm:cxn modelId="{F81FED0F-0C2C-4D39-ACBA-2BA7FB9E3A9F}" type="presOf" srcId="{D746E9FC-AB4D-4E89-A9B0-E159837388FD}" destId="{1004A0A9-FBE7-4A23-AE01-F17136B0C400}" srcOrd="0" destOrd="0" presId="urn:microsoft.com/office/officeart/2008/layout/LinedList"/>
    <dgm:cxn modelId="{B80A6A14-8ED0-4104-A788-86B780B59E7F}" srcId="{E7B74AFD-0268-4657-9B55-D7DAF1581B20}" destId="{32A42D08-05D9-4B35-AAD5-F9DBD504D1C7}" srcOrd="5" destOrd="0" parTransId="{34D65DC3-C64D-486B-90B6-6EE2E42C9D47}" sibTransId="{6A449857-ACF4-4015-BA84-D40B24819672}"/>
    <dgm:cxn modelId="{09C66029-7643-4613-B2D2-AC21F0F26172}" type="presOf" srcId="{E243518F-A1B8-4319-ACE7-B37BE46E7AB3}" destId="{9ECDE17D-A280-4319-B44A-32F7AB89D3C0}" srcOrd="0" destOrd="0" presId="urn:microsoft.com/office/officeart/2008/layout/LinedList"/>
    <dgm:cxn modelId="{01938C5B-0BEB-47AD-B567-90B5EA095234}" srcId="{E7B74AFD-0268-4657-9B55-D7DAF1581B20}" destId="{D746E9FC-AB4D-4E89-A9B0-E159837388FD}" srcOrd="2" destOrd="0" parTransId="{075F6DF6-E0F1-402C-BA21-01EE70039DE3}" sibTransId="{316F0DD7-3E7A-4E3E-BA9B-136ED36CE564}"/>
    <dgm:cxn modelId="{606E5667-C35F-40A5-8A0E-59674C129BD3}" type="presOf" srcId="{11EFE54F-52B1-4791-AAC6-EB542982E6E9}" destId="{561E5D48-67C3-4025-8096-F687A1AFD381}" srcOrd="0" destOrd="0" presId="urn:microsoft.com/office/officeart/2008/layout/LinedList"/>
    <dgm:cxn modelId="{F443EF49-584A-4230-916D-DD892034E75B}" type="presOf" srcId="{8763BE19-3DF1-4730-AAF4-1316B1D2D7C6}" destId="{435D99C7-50ED-465D-B591-AA18617E6DE7}" srcOrd="0" destOrd="0" presId="urn:microsoft.com/office/officeart/2008/layout/LinedList"/>
    <dgm:cxn modelId="{DDEE6671-7C65-437F-AD27-CEDDE0E16034}" srcId="{E7B74AFD-0268-4657-9B55-D7DAF1581B20}" destId="{F4B62A94-F626-4081-9721-FB9D1231078D}" srcOrd="4" destOrd="0" parTransId="{34D0D609-DFA0-4638-90C7-595ED93A5DCC}" sibTransId="{72461EAF-F6A8-43FC-BF5C-A1B5C4F9C101}"/>
    <dgm:cxn modelId="{A284F855-2054-45F5-90BB-F017108CA196}" type="presOf" srcId="{E7B74AFD-0268-4657-9B55-D7DAF1581B20}" destId="{7FB667E8-9E23-4220-B214-0DC360EE19DD}" srcOrd="0" destOrd="0" presId="urn:microsoft.com/office/officeart/2008/layout/LinedList"/>
    <dgm:cxn modelId="{2102A385-3998-4BF3-AD5B-6F58BDE15E26}" srcId="{E7B74AFD-0268-4657-9B55-D7DAF1581B20}" destId="{11EFE54F-52B1-4791-AAC6-EB542982E6E9}" srcOrd="1" destOrd="0" parTransId="{C897593C-7BB6-4F82-B932-9ECB26650489}" sibTransId="{689EA3EF-A346-4297-BB48-6936FD621338}"/>
    <dgm:cxn modelId="{71965AAA-4B56-4314-BA4A-AAE8E4001F48}" type="presOf" srcId="{32A42D08-05D9-4B35-AAD5-F9DBD504D1C7}" destId="{863808CE-D5F2-42C9-B6E2-5E204CB78C24}" srcOrd="0" destOrd="0" presId="urn:microsoft.com/office/officeart/2008/layout/LinedList"/>
    <dgm:cxn modelId="{A15CA3D3-F22E-400C-A030-91CFD431CF46}" srcId="{E7B74AFD-0268-4657-9B55-D7DAF1581B20}" destId="{E243518F-A1B8-4319-ACE7-B37BE46E7AB3}" srcOrd="0" destOrd="0" parTransId="{87F06E73-4668-42F9-ACBD-2E7896C60349}" sibTransId="{03CEF039-8B33-4740-AA1A-04146B6EAF16}"/>
    <dgm:cxn modelId="{44C1BCE8-8BFB-437A-BFEC-1E6512E0E854}" type="presOf" srcId="{F4B62A94-F626-4081-9721-FB9D1231078D}" destId="{3FB991F7-ECD0-4221-A1FA-37F6721137BD}" srcOrd="0" destOrd="0" presId="urn:microsoft.com/office/officeart/2008/layout/LinedList"/>
    <dgm:cxn modelId="{9B1317A7-5A27-40AC-AC68-AC9AAEF9865F}" type="presParOf" srcId="{7FB667E8-9E23-4220-B214-0DC360EE19DD}" destId="{BAB17CAD-F993-422D-A2B9-5E3889E67F79}" srcOrd="0" destOrd="0" presId="urn:microsoft.com/office/officeart/2008/layout/LinedList"/>
    <dgm:cxn modelId="{7120992D-9406-47FC-84A7-B3C3308F7C46}" type="presParOf" srcId="{7FB667E8-9E23-4220-B214-0DC360EE19DD}" destId="{71B2C6EF-0EC3-488B-9625-B32EA985FC7C}" srcOrd="1" destOrd="0" presId="urn:microsoft.com/office/officeart/2008/layout/LinedList"/>
    <dgm:cxn modelId="{BE5C990C-A08F-4428-84BD-F9C62AF1C9E3}" type="presParOf" srcId="{71B2C6EF-0EC3-488B-9625-B32EA985FC7C}" destId="{9ECDE17D-A280-4319-B44A-32F7AB89D3C0}" srcOrd="0" destOrd="0" presId="urn:microsoft.com/office/officeart/2008/layout/LinedList"/>
    <dgm:cxn modelId="{469CE13B-2FEE-4101-94FA-0B946307A4D3}" type="presParOf" srcId="{71B2C6EF-0EC3-488B-9625-B32EA985FC7C}" destId="{5B2C7282-AA66-494B-98BC-61D0C04BF64C}" srcOrd="1" destOrd="0" presId="urn:microsoft.com/office/officeart/2008/layout/LinedList"/>
    <dgm:cxn modelId="{583EC173-14E1-4860-8AA7-9B9A09C90B85}" type="presParOf" srcId="{7FB667E8-9E23-4220-B214-0DC360EE19DD}" destId="{C763CA2D-2046-4390-B06E-49FEA7965FF3}" srcOrd="2" destOrd="0" presId="urn:microsoft.com/office/officeart/2008/layout/LinedList"/>
    <dgm:cxn modelId="{D4A25F91-F940-4275-8DC1-946853DBC942}" type="presParOf" srcId="{7FB667E8-9E23-4220-B214-0DC360EE19DD}" destId="{E7FE754B-C3F5-4EBB-984B-C9AC590EBFC7}" srcOrd="3" destOrd="0" presId="urn:microsoft.com/office/officeart/2008/layout/LinedList"/>
    <dgm:cxn modelId="{6C1B8844-AB08-4DC9-A284-2F43B6A6F1D9}" type="presParOf" srcId="{E7FE754B-C3F5-4EBB-984B-C9AC590EBFC7}" destId="{561E5D48-67C3-4025-8096-F687A1AFD381}" srcOrd="0" destOrd="0" presId="urn:microsoft.com/office/officeart/2008/layout/LinedList"/>
    <dgm:cxn modelId="{2C7A7D9C-B134-4E33-9BA6-55D491D2A5CC}" type="presParOf" srcId="{E7FE754B-C3F5-4EBB-984B-C9AC590EBFC7}" destId="{08B266E3-2E0F-4CA5-9A14-3ED8761DB0CB}" srcOrd="1" destOrd="0" presId="urn:microsoft.com/office/officeart/2008/layout/LinedList"/>
    <dgm:cxn modelId="{353B2DCD-578E-4ECE-92B5-1493AF075808}" type="presParOf" srcId="{7FB667E8-9E23-4220-B214-0DC360EE19DD}" destId="{7B5B4049-95B6-42E2-B0D3-64E8035F52BF}" srcOrd="4" destOrd="0" presId="urn:microsoft.com/office/officeart/2008/layout/LinedList"/>
    <dgm:cxn modelId="{6A97EB4B-581C-46D1-ABD2-F42180C86002}" type="presParOf" srcId="{7FB667E8-9E23-4220-B214-0DC360EE19DD}" destId="{173343F8-F14A-49AD-A57E-98773C471CB0}" srcOrd="5" destOrd="0" presId="urn:microsoft.com/office/officeart/2008/layout/LinedList"/>
    <dgm:cxn modelId="{85FDDF9E-6507-453B-83CB-B2472124F87E}" type="presParOf" srcId="{173343F8-F14A-49AD-A57E-98773C471CB0}" destId="{1004A0A9-FBE7-4A23-AE01-F17136B0C400}" srcOrd="0" destOrd="0" presId="urn:microsoft.com/office/officeart/2008/layout/LinedList"/>
    <dgm:cxn modelId="{41964AD8-73D3-4C20-88EB-82BD20835292}" type="presParOf" srcId="{173343F8-F14A-49AD-A57E-98773C471CB0}" destId="{6ABF2FE9-CD58-475D-AF7A-A8DF0DFB6EB8}" srcOrd="1" destOrd="0" presId="urn:microsoft.com/office/officeart/2008/layout/LinedList"/>
    <dgm:cxn modelId="{F02408D2-F3D4-4871-A08F-ECB92408CC3C}" type="presParOf" srcId="{7FB667E8-9E23-4220-B214-0DC360EE19DD}" destId="{480A5F86-3F02-4F7F-9284-20E91DFB322E}" srcOrd="6" destOrd="0" presId="urn:microsoft.com/office/officeart/2008/layout/LinedList"/>
    <dgm:cxn modelId="{CBBB6093-7283-41AA-AF9D-230B046070C4}" type="presParOf" srcId="{7FB667E8-9E23-4220-B214-0DC360EE19DD}" destId="{152B4C17-A965-4E21-8283-2B9D49E172FD}" srcOrd="7" destOrd="0" presId="urn:microsoft.com/office/officeart/2008/layout/LinedList"/>
    <dgm:cxn modelId="{3AF215C4-7BA8-42C8-B321-2276DD4E00AA}" type="presParOf" srcId="{152B4C17-A965-4E21-8283-2B9D49E172FD}" destId="{435D99C7-50ED-465D-B591-AA18617E6DE7}" srcOrd="0" destOrd="0" presId="urn:microsoft.com/office/officeart/2008/layout/LinedList"/>
    <dgm:cxn modelId="{CDC4F9DB-A930-4BDB-BCFD-CA05C7ADB82B}" type="presParOf" srcId="{152B4C17-A965-4E21-8283-2B9D49E172FD}" destId="{A97014BF-81A3-4412-B624-95F2CCA84948}" srcOrd="1" destOrd="0" presId="urn:microsoft.com/office/officeart/2008/layout/LinedList"/>
    <dgm:cxn modelId="{9BBF34F0-70E0-47C4-BD04-4A0096B421C4}" type="presParOf" srcId="{7FB667E8-9E23-4220-B214-0DC360EE19DD}" destId="{2ED232B6-67DC-48A1-B9BB-98B7A1569EC1}" srcOrd="8" destOrd="0" presId="urn:microsoft.com/office/officeart/2008/layout/LinedList"/>
    <dgm:cxn modelId="{E3663501-EEF0-4018-8AEC-F4B3A3673FDC}" type="presParOf" srcId="{7FB667E8-9E23-4220-B214-0DC360EE19DD}" destId="{6691E82A-08BA-424F-B693-C136AB176E2B}" srcOrd="9" destOrd="0" presId="urn:microsoft.com/office/officeart/2008/layout/LinedList"/>
    <dgm:cxn modelId="{F95EFB8F-DDD5-4116-B2A6-ACBAEC3A6265}" type="presParOf" srcId="{6691E82A-08BA-424F-B693-C136AB176E2B}" destId="{3FB991F7-ECD0-4221-A1FA-37F6721137BD}" srcOrd="0" destOrd="0" presId="urn:microsoft.com/office/officeart/2008/layout/LinedList"/>
    <dgm:cxn modelId="{9376A4D0-57E2-482D-BA1C-C079012E87D5}" type="presParOf" srcId="{6691E82A-08BA-424F-B693-C136AB176E2B}" destId="{EE9A529D-82D7-4351-9C57-27FB7F272B3A}" srcOrd="1" destOrd="0" presId="urn:microsoft.com/office/officeart/2008/layout/LinedList"/>
    <dgm:cxn modelId="{9CE3CED0-11D8-4639-A96B-485155FE7BA3}" type="presParOf" srcId="{7FB667E8-9E23-4220-B214-0DC360EE19DD}" destId="{8BA16D18-B2D3-4D46-A004-1FF5BE4F2B70}" srcOrd="10" destOrd="0" presId="urn:microsoft.com/office/officeart/2008/layout/LinedList"/>
    <dgm:cxn modelId="{7ECB539A-DB7B-46CD-8A26-F05A5A6C8BB0}" type="presParOf" srcId="{7FB667E8-9E23-4220-B214-0DC360EE19DD}" destId="{A5D8E149-6E5B-4751-B867-96C6C0DAE836}" srcOrd="11" destOrd="0" presId="urn:microsoft.com/office/officeart/2008/layout/LinedList"/>
    <dgm:cxn modelId="{AFBC07B5-824B-46DF-AC90-510604B307B2}" type="presParOf" srcId="{A5D8E149-6E5B-4751-B867-96C6C0DAE836}" destId="{863808CE-D5F2-42C9-B6E2-5E204CB78C24}" srcOrd="0" destOrd="0" presId="urn:microsoft.com/office/officeart/2008/layout/LinedList"/>
    <dgm:cxn modelId="{17DAA141-AFED-4187-91E0-01EF840F2202}" type="presParOf" srcId="{A5D8E149-6E5B-4751-B867-96C6C0DAE836}" destId="{17816B18-7E1D-496D-B393-0BAC5D0A2118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AB17CAD-F993-422D-A2B9-5E3889E67F79}">
      <dsp:nvSpPr>
        <dsp:cNvPr id="0" name=""/>
        <dsp:cNvSpPr/>
      </dsp:nvSpPr>
      <dsp:spPr>
        <a:xfrm>
          <a:off x="0" y="1880"/>
          <a:ext cx="418212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ECDE17D-A280-4319-B44A-32F7AB89D3C0}">
      <dsp:nvSpPr>
        <dsp:cNvPr id="0" name=""/>
        <dsp:cNvSpPr/>
      </dsp:nvSpPr>
      <dsp:spPr>
        <a:xfrm>
          <a:off x="0" y="1880"/>
          <a:ext cx="4182121" cy="6411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Coleta dos dados</a:t>
          </a:r>
          <a:endParaRPr lang="en-US" sz="1800" kern="1200" dirty="0"/>
        </a:p>
      </dsp:txBody>
      <dsp:txXfrm>
        <a:off x="0" y="1880"/>
        <a:ext cx="4182121" cy="641111"/>
      </dsp:txXfrm>
    </dsp:sp>
    <dsp:sp modelId="{C763CA2D-2046-4390-B06E-49FEA7965FF3}">
      <dsp:nvSpPr>
        <dsp:cNvPr id="0" name=""/>
        <dsp:cNvSpPr/>
      </dsp:nvSpPr>
      <dsp:spPr>
        <a:xfrm>
          <a:off x="0" y="642991"/>
          <a:ext cx="418212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1E5D48-67C3-4025-8096-F687A1AFD381}">
      <dsp:nvSpPr>
        <dsp:cNvPr id="0" name=""/>
        <dsp:cNvSpPr/>
      </dsp:nvSpPr>
      <dsp:spPr>
        <a:xfrm>
          <a:off x="0" y="642991"/>
          <a:ext cx="4182121" cy="6411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 err="1"/>
            <a:t>Processamento</a:t>
          </a:r>
          <a:r>
            <a:rPr lang="en-US" sz="1800" b="1" kern="1200" dirty="0"/>
            <a:t> / </a:t>
          </a:r>
          <a:r>
            <a:rPr lang="en-US" sz="1800" b="1" kern="1200" dirty="0" err="1"/>
            <a:t>Tratamento</a:t>
          </a:r>
          <a:r>
            <a:rPr lang="en-US" sz="1800" b="1" kern="1200" dirty="0"/>
            <a:t> dos dados</a:t>
          </a:r>
          <a:endParaRPr lang="en-US" sz="1800" kern="1200" dirty="0"/>
        </a:p>
      </dsp:txBody>
      <dsp:txXfrm>
        <a:off x="0" y="642991"/>
        <a:ext cx="4182121" cy="641111"/>
      </dsp:txXfrm>
    </dsp:sp>
    <dsp:sp modelId="{7B5B4049-95B6-42E2-B0D3-64E8035F52BF}">
      <dsp:nvSpPr>
        <dsp:cNvPr id="0" name=""/>
        <dsp:cNvSpPr/>
      </dsp:nvSpPr>
      <dsp:spPr>
        <a:xfrm>
          <a:off x="0" y="1284102"/>
          <a:ext cx="418212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04A0A9-FBE7-4A23-AE01-F17136B0C400}">
      <dsp:nvSpPr>
        <dsp:cNvPr id="0" name=""/>
        <dsp:cNvSpPr/>
      </dsp:nvSpPr>
      <dsp:spPr>
        <a:xfrm>
          <a:off x="0" y="1284102"/>
          <a:ext cx="4182121" cy="6411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/>
            <a:t>Análise e Exploração dos Dados</a:t>
          </a:r>
          <a:endParaRPr lang="en-US" sz="1800" kern="1200"/>
        </a:p>
      </dsp:txBody>
      <dsp:txXfrm>
        <a:off x="0" y="1284102"/>
        <a:ext cx="4182121" cy="641111"/>
      </dsp:txXfrm>
    </dsp:sp>
    <dsp:sp modelId="{480A5F86-3F02-4F7F-9284-20E91DFB322E}">
      <dsp:nvSpPr>
        <dsp:cNvPr id="0" name=""/>
        <dsp:cNvSpPr/>
      </dsp:nvSpPr>
      <dsp:spPr>
        <a:xfrm>
          <a:off x="0" y="1925214"/>
          <a:ext cx="418212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5D99C7-50ED-465D-B591-AA18617E6DE7}">
      <dsp:nvSpPr>
        <dsp:cNvPr id="0" name=""/>
        <dsp:cNvSpPr/>
      </dsp:nvSpPr>
      <dsp:spPr>
        <a:xfrm>
          <a:off x="0" y="1925214"/>
          <a:ext cx="4182121" cy="6411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/>
            <a:t>Criação de Modelos de Machine Learning</a:t>
          </a:r>
          <a:endParaRPr lang="en-US" sz="1800" kern="1200"/>
        </a:p>
      </dsp:txBody>
      <dsp:txXfrm>
        <a:off x="0" y="1925214"/>
        <a:ext cx="4182121" cy="641111"/>
      </dsp:txXfrm>
    </dsp:sp>
    <dsp:sp modelId="{2ED232B6-67DC-48A1-B9BB-98B7A1569EC1}">
      <dsp:nvSpPr>
        <dsp:cNvPr id="0" name=""/>
        <dsp:cNvSpPr/>
      </dsp:nvSpPr>
      <dsp:spPr>
        <a:xfrm>
          <a:off x="0" y="2566325"/>
          <a:ext cx="418212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B991F7-ECD0-4221-A1FA-37F6721137BD}">
      <dsp:nvSpPr>
        <dsp:cNvPr id="0" name=""/>
        <dsp:cNvSpPr/>
      </dsp:nvSpPr>
      <dsp:spPr>
        <a:xfrm>
          <a:off x="0" y="2566325"/>
          <a:ext cx="4182121" cy="6411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/>
            <a:t>Interpretação dos Resultados</a:t>
          </a:r>
          <a:endParaRPr lang="en-US" sz="1800" kern="1200"/>
        </a:p>
      </dsp:txBody>
      <dsp:txXfrm>
        <a:off x="0" y="2566325"/>
        <a:ext cx="4182121" cy="641111"/>
      </dsp:txXfrm>
    </dsp:sp>
    <dsp:sp modelId="{8BA16D18-B2D3-4D46-A004-1FF5BE4F2B70}">
      <dsp:nvSpPr>
        <dsp:cNvPr id="0" name=""/>
        <dsp:cNvSpPr/>
      </dsp:nvSpPr>
      <dsp:spPr>
        <a:xfrm>
          <a:off x="0" y="3207436"/>
          <a:ext cx="418212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63808CE-D5F2-42C9-B6E2-5E204CB78C24}">
      <dsp:nvSpPr>
        <dsp:cNvPr id="0" name=""/>
        <dsp:cNvSpPr/>
      </dsp:nvSpPr>
      <dsp:spPr>
        <a:xfrm>
          <a:off x="0" y="3207436"/>
          <a:ext cx="4182121" cy="6411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 dirty="0"/>
        </a:p>
      </dsp:txBody>
      <dsp:txXfrm>
        <a:off x="0" y="3207436"/>
        <a:ext cx="4182121" cy="64111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A92933-2B9C-480A-ADDE-9F1DD28F4E9A}" type="datetimeFigureOut">
              <a:rPr lang="pt-BR" smtClean="0"/>
              <a:t>24/03/2022</a:t>
            </a:fld>
            <a:endParaRPr lang="pt-B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7CC9ED-34DD-411F-92CC-3854BF9C8E57}" type="slidenum">
              <a:rPr lang="pt-BR" smtClean="0"/>
              <a:t>‹N›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064638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50000"/>
              </a:lnSpc>
            </a:pPr>
            <a:r>
              <a:rPr lang="pt-BR" sz="1800" dirty="0">
                <a:effectLst/>
                <a:latin typeface="Calibri" panose="020F0502020204030204" pitchFamily="34" charset="0"/>
                <a:ea typeface="Arial" panose="020B0604020202020204" pitchFamily="34" charset="0"/>
              </a:rPr>
              <a:t>Sou Alessandra de assis barbosa e como trabalho de conclusão do curso de pós-graduação latu sensu em ciência de dados e big data da puc minas conduzi o estudo que teve por propósito avaliar a capacidade de previsão da expectativa de vida da população utilizando algoritmos de machine learning a partir de informações socioeconômicas para isso foram implementados modelos  supervisionados de aprendizado de máquina.</a:t>
            </a:r>
            <a:endParaRPr lang="pt-BR" sz="18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7CC9ED-34DD-411F-92CC-3854BF9C8E57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043026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800" dirty="0">
                <a:effectLst/>
                <a:latin typeface="Calibri" panose="020F0502020204030204" pitchFamily="34" charset="0"/>
                <a:ea typeface="Arial" panose="020B0604020202020204" pitchFamily="34" charset="0"/>
              </a:rPr>
              <a:t>Na execuçao desse projeto foi utilizado uma metodologia ciclica para cada ciclo do projeto passamos por etapas que seram melhoradas a cada ciclo. As etapas aqui definidas sao: Coleta dos dados, Processamento/Tratamento de Dados, Análise e Exploração dos Dados, Criação de Modelos de Machine Learning, Interpretação dos Resultados, </a:t>
            </a:r>
            <a:endParaRPr lang="pt-BR" sz="18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7CC9ED-34DD-411F-92CC-3854BF9C8E57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862909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4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Dataset 01_ Expectativa de vida -  </a:t>
            </a:r>
            <a:r>
              <a:rPr lang="pt-BR" sz="12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O conjunto de dados relacionado à expectativa de vida e fatores de saúde de 193 países foi coletado do repositório de dados do Observatório Global de Saúde (GHO) da Organização Mundial da Saúde (OMS)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b="1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Dataset 02_ Dados de emissão de CO2 e de Gases de Efeito Estufa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b="1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Dataset 03_ Dados Demográficos </a:t>
            </a:r>
            <a:r>
              <a:rPr lang="pt-BR" sz="12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Nesse dataset foram obtidos dados que segmentam a população dos 193 países selecionados. Foram coletadas as seguintes informações: ● População Total do país , ● População, por gênero , ● Densidade demográfica 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APIs de localização nominatim  e nomes e codificação dos países </a:t>
            </a:r>
          </a:p>
          <a:p>
            <a:endParaRPr lang="pt-BR" sz="1200" b="0" i="0" u="none" strike="noStrike" baseline="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1200" b="0" i="0" u="none" strike="noStrike" baseline="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7CC9ED-34DD-411F-92CC-3854BF9C8E57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476638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Nesse projeto foram derivadas 2 novas features: percentual de mulheres e emissão de gás por tamanho da população. A ideia era ajustar a taxa de emissão em cada país e testar a hipótese que países com um percentual maior de mulheres tem uma expectativa de vida maior. </a:t>
            </a:r>
            <a:endParaRPr lang="pt-BR" dirty="0"/>
          </a:p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7CC9ED-34DD-411F-92CC-3854BF9C8E57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752662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50000"/>
              </a:lnSpc>
            </a:pPr>
            <a:endParaRPr lang="pt-BR" sz="18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r>
              <a:rPr lang="pt-BR" dirty="0"/>
              <a:t>Foi feito histograma para cada variavel de modo a ver a distribuiçao a assimetria e a kurtose e foram identificadas algumas variaveis que os valores nao condiziam como o caso GDP. Foi plotato um grafico de densidade da variavel resposta e um qq plot para verificar a normalidade e individuado as 4 variaveis discretas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7CC9ED-34DD-411F-92CC-3854BF9C8E57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098755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50000"/>
              </a:lnSpc>
            </a:pPr>
            <a:endParaRPr lang="pt-BR" sz="18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r>
              <a:rPr lang="pt-BR" dirty="0"/>
              <a:t>Nesse grafico podemos ver as linhas brancas que indicam uma ausencia de dados nas variaveis . Hepatite , total de despesa sanitaria   e PIL sao os dados que mais apresentam dados faltantes. Nessa etapa forma coletados novos dados estimados novos valores e eliminados algumas linhas de dados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7CC9ED-34DD-411F-92CC-3854BF9C8E57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102156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800" b="1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PIB(GPD)</a:t>
            </a:r>
            <a:r>
              <a:rPr lang="pt-BR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  - Decidiu-se por coletar novamente o dado de uma outra fonte mais confiável e por substituir os dados anteriores. </a:t>
            </a:r>
            <a:r>
              <a:rPr lang="pt-BR" sz="2800" b="1" dirty="0">
                <a:solidFill>
                  <a:srgbClr val="000000"/>
                </a:solidFill>
                <a:latin typeface="Calibri" panose="020F0502020204030204" pitchFamily="34" charset="0"/>
              </a:rPr>
              <a:t>% Despesa com a saude (P</a:t>
            </a:r>
            <a:r>
              <a:rPr lang="pt-BR" sz="1800" b="1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ercentage</a:t>
            </a:r>
            <a:r>
              <a:rPr lang="pt-BR" sz="2800" b="1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800" b="1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expenditure) - </a:t>
            </a:r>
            <a:r>
              <a:rPr lang="pt-BR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Decidiu-se por eliminar a feature dado que a variável total_expenditure pode ser considerada como uma sua derivante. </a:t>
            </a:r>
            <a:r>
              <a:rPr lang="en-US" sz="1800" b="1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Alcohol, </a:t>
            </a:r>
            <a:r>
              <a:rPr lang="en-US" sz="2800" b="1" dirty="0" err="1">
                <a:solidFill>
                  <a:srgbClr val="000000"/>
                </a:solidFill>
                <a:latin typeface="Calibri" panose="020F0502020204030204" pitchFamily="34" charset="0"/>
              </a:rPr>
              <a:t>Despesa</a:t>
            </a:r>
            <a:r>
              <a:rPr lang="en-US" sz="2800" b="1" dirty="0">
                <a:solidFill>
                  <a:srgbClr val="000000"/>
                </a:solidFill>
                <a:latin typeface="Calibri" panose="020F0502020204030204" pitchFamily="34" charset="0"/>
              </a:rPr>
              <a:t> com a </a:t>
            </a:r>
            <a:r>
              <a:rPr lang="en-US" sz="2800" b="1" dirty="0" err="1">
                <a:solidFill>
                  <a:srgbClr val="000000"/>
                </a:solidFill>
                <a:latin typeface="Calibri" panose="020F0502020204030204" pitchFamily="34" charset="0"/>
              </a:rPr>
              <a:t>sude</a:t>
            </a:r>
            <a:r>
              <a:rPr lang="en-US" sz="2800" b="1" dirty="0">
                <a:solidFill>
                  <a:srgbClr val="000000"/>
                </a:solidFill>
                <a:latin typeface="Calibri" panose="020F0502020204030204" pitchFamily="34" charset="0"/>
              </a:rPr>
              <a:t>, </a:t>
            </a:r>
            <a:r>
              <a:rPr lang="en-US" sz="2800" b="1" dirty="0" err="1">
                <a:solidFill>
                  <a:srgbClr val="000000"/>
                </a:solidFill>
                <a:latin typeface="Calibri" panose="020F0502020204030204" pitchFamily="34" charset="0"/>
              </a:rPr>
              <a:t>Indice</a:t>
            </a:r>
            <a:r>
              <a:rPr lang="en-US" sz="2800" b="1" dirty="0">
                <a:solidFill>
                  <a:srgbClr val="000000"/>
                </a:solidFill>
                <a:latin typeface="Calibri" panose="020F0502020204030204" pitchFamily="34" charset="0"/>
              </a:rPr>
              <a:t> de </a:t>
            </a:r>
            <a:r>
              <a:rPr lang="en-US" sz="2800" b="1" dirty="0" err="1">
                <a:solidFill>
                  <a:srgbClr val="000000"/>
                </a:solidFill>
                <a:latin typeface="Calibri" panose="020F0502020204030204" pitchFamily="34" charset="0"/>
              </a:rPr>
              <a:t>desenvolvimento,Escolaridade</a:t>
            </a:r>
            <a:r>
              <a:rPr lang="en-US" sz="2800" b="1" dirty="0">
                <a:solidFill>
                  <a:srgbClr val="000000"/>
                </a:solidFill>
                <a:latin typeface="Calibri" panose="020F0502020204030204" pitchFamily="34" charset="0"/>
              </a:rPr>
              <a:t>,</a:t>
            </a:r>
            <a:r>
              <a:rPr lang="en-US" sz="1800" b="1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 Hepatitis B - </a:t>
            </a:r>
            <a:r>
              <a:rPr lang="en-US" sz="2800" dirty="0">
                <a:solidFill>
                  <a:srgbClr val="000000"/>
                </a:solidFill>
                <a:latin typeface="Calibri" panose="020F0502020204030204" pitchFamily="34" charset="0"/>
              </a:rPr>
              <a:t>U</a:t>
            </a:r>
            <a:r>
              <a:rPr lang="pt-BR" sz="180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t</a:t>
            </a:r>
            <a:r>
              <a:rPr lang="pt-BR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ilizamos o algoritmo KNN (K-Nearest Neighbor) que tem como objetivo determinar a qual grupo uma determinada amostra vai pertencer com base nas amostras vizinhas. </a:t>
            </a:r>
            <a:endParaRPr lang="pt-BR" sz="2800" dirty="0"/>
          </a:p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2800" dirty="0"/>
          </a:p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2800" dirty="0"/>
          </a:p>
          <a:p>
            <a:pPr algn="just">
              <a:lnSpc>
                <a:spcPct val="150000"/>
              </a:lnSpc>
            </a:pPr>
            <a:endParaRPr lang="pt-BR" sz="18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7CC9ED-34DD-411F-92CC-3854BF9C8E57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498636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Nesta etapa do trabalho tentamos responder algumas das hipoteses formuladas. Nos graficos abaixo podemos observar a media dos paìses com menor  e a maior expectativa de vida da tabela. Serra leone e Japao se destacam com o maior e a pior expectativa de vida.  Ooutro grafico mostra a curva de densidade para paises desenvolvidos e emdesenvolvimento . Podemos notar que os paises em desenvolvimento possuem uma variabilidade grande na expectativa de vida. </a:t>
            </a:r>
          </a:p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7CC9ED-34DD-411F-92CC-3854BF9C8E57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940170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Aqui </a:t>
            </a:r>
            <a:r>
              <a:rPr lang="it-IT" dirty="0" err="1"/>
              <a:t>vemos</a:t>
            </a:r>
            <a:r>
              <a:rPr lang="it-IT" dirty="0"/>
              <a:t> a curva de </a:t>
            </a:r>
            <a:r>
              <a:rPr lang="it-IT" dirty="0" err="1"/>
              <a:t>densidade</a:t>
            </a:r>
            <a:r>
              <a:rPr lang="it-IT" dirty="0"/>
              <a:t> </a:t>
            </a:r>
            <a:r>
              <a:rPr lang="it-IT" dirty="0" err="1"/>
              <a:t>dividida</a:t>
            </a:r>
            <a:r>
              <a:rPr lang="it-IT" dirty="0"/>
              <a:t> por </a:t>
            </a:r>
            <a:r>
              <a:rPr lang="it-IT" dirty="0" err="1"/>
              <a:t>continentes</a:t>
            </a:r>
            <a:r>
              <a:rPr lang="it-IT" dirty="0"/>
              <a:t> a </a:t>
            </a:r>
            <a:r>
              <a:rPr lang="it-IT" dirty="0" err="1"/>
              <a:t>america</a:t>
            </a:r>
            <a:r>
              <a:rPr lang="it-IT" dirty="0"/>
              <a:t> </a:t>
            </a:r>
            <a:r>
              <a:rPr lang="it-IT" dirty="0" err="1"/>
              <a:t>foi</a:t>
            </a:r>
            <a:r>
              <a:rPr lang="it-IT" dirty="0"/>
              <a:t> </a:t>
            </a:r>
            <a:r>
              <a:rPr lang="it-IT" dirty="0" err="1"/>
              <a:t>dividida</a:t>
            </a:r>
            <a:r>
              <a:rPr lang="it-IT" dirty="0"/>
              <a:t> em </a:t>
            </a:r>
            <a:r>
              <a:rPr lang="it-IT" dirty="0" err="1"/>
              <a:t>norte</a:t>
            </a:r>
            <a:r>
              <a:rPr lang="it-IT" dirty="0"/>
              <a:t> e sul . </a:t>
            </a:r>
            <a:r>
              <a:rPr lang="it-IT" dirty="0" err="1"/>
              <a:t>Com</a:t>
            </a:r>
            <a:r>
              <a:rPr lang="it-IT" dirty="0"/>
              <a:t> o box plot </a:t>
            </a:r>
            <a:r>
              <a:rPr lang="it-IT" dirty="0" err="1"/>
              <a:t>podemos</a:t>
            </a:r>
            <a:r>
              <a:rPr lang="it-IT" dirty="0"/>
              <a:t> ver </a:t>
            </a:r>
            <a:r>
              <a:rPr lang="it-IT" dirty="0" err="1"/>
              <a:t>melhor</a:t>
            </a:r>
            <a:r>
              <a:rPr lang="it-IT" dirty="0"/>
              <a:t> a </a:t>
            </a:r>
            <a:r>
              <a:rPr lang="it-IT" dirty="0" err="1"/>
              <a:t>vaiaçao</a:t>
            </a:r>
            <a:r>
              <a:rPr lang="it-IT" dirty="0"/>
              <a:t> em cada continente . Como </a:t>
            </a:r>
            <a:r>
              <a:rPr lang="it-IT" dirty="0" err="1"/>
              <a:t>podemos</a:t>
            </a:r>
            <a:r>
              <a:rPr lang="it-IT" dirty="0"/>
              <a:t> ver africa </a:t>
            </a:r>
            <a:r>
              <a:rPr lang="it-IT" dirty="0" err="1"/>
              <a:t>tem</a:t>
            </a:r>
            <a:r>
              <a:rPr lang="it-IT" dirty="0"/>
              <a:t> </a:t>
            </a:r>
            <a:r>
              <a:rPr lang="it-IT" dirty="0" err="1"/>
              <a:t>uma</a:t>
            </a:r>
            <a:r>
              <a:rPr lang="it-IT" dirty="0"/>
              <a:t> grande </a:t>
            </a:r>
            <a:r>
              <a:rPr lang="it-IT" dirty="0" err="1"/>
              <a:t>variaçao</a:t>
            </a:r>
            <a:r>
              <a:rPr lang="it-IT" dirty="0"/>
              <a:t> e </a:t>
            </a:r>
            <a:r>
              <a:rPr lang="it-IT" dirty="0" err="1"/>
              <a:t>uma</a:t>
            </a:r>
            <a:r>
              <a:rPr lang="it-IT" dirty="0"/>
              <a:t> </a:t>
            </a:r>
            <a:r>
              <a:rPr lang="it-IT" dirty="0" err="1"/>
              <a:t>baixa</a:t>
            </a:r>
            <a:r>
              <a:rPr lang="it-IT" dirty="0"/>
              <a:t> mediana a </a:t>
            </a:r>
            <a:r>
              <a:rPr lang="it-IT" dirty="0" err="1"/>
              <a:t>respeito</a:t>
            </a:r>
            <a:r>
              <a:rPr lang="it-IT" dirty="0"/>
              <a:t> </a:t>
            </a:r>
            <a:r>
              <a:rPr lang="it-IT" dirty="0" err="1"/>
              <a:t>aos</a:t>
            </a:r>
            <a:r>
              <a:rPr lang="it-IT" dirty="0"/>
              <a:t> </a:t>
            </a:r>
            <a:r>
              <a:rPr lang="it-IT" dirty="0" err="1"/>
              <a:t>outros</a:t>
            </a:r>
            <a:r>
              <a:rPr lang="it-IT" dirty="0"/>
              <a:t> </a:t>
            </a:r>
            <a:r>
              <a:rPr lang="it-IT" dirty="0" err="1"/>
              <a:t>continentes</a:t>
            </a:r>
            <a:r>
              <a:rPr lang="it-IT" dirty="0"/>
              <a:t>. 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7CC9ED-34DD-411F-92CC-3854BF9C8E57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882797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Podemos ver valores contrastantes onde paises extremamente populosos ou povados apresentam uma expectativa de vida media nos anos relativamente alta. Mas se nota tbm que os paises africanos , afganistao e Haiti sao os paises com a menor expectativa de vida. 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7CC9ED-34DD-411F-92CC-3854BF9C8E57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4860548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Nota-se que existe uma tendencia mundial de aumento da expectativa de vida.</a:t>
            </a:r>
          </a:p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7CC9ED-34DD-411F-92CC-3854BF9C8E57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303823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Tambem</a:t>
            </a:r>
            <a:r>
              <a:rPr lang="en-US" sz="1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20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chamada</a:t>
            </a:r>
            <a:r>
              <a:rPr lang="en-US" sz="1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20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esperança</a:t>
            </a:r>
            <a:r>
              <a:rPr lang="en-US" sz="1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de </a:t>
            </a:r>
            <a:r>
              <a:rPr lang="en-US" sz="120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vida</a:t>
            </a:r>
            <a:r>
              <a:rPr lang="en-US" sz="1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20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usada</a:t>
            </a:r>
            <a:r>
              <a:rPr lang="en-US" sz="1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para </a:t>
            </a:r>
            <a:r>
              <a:rPr lang="en-US" sz="120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indicar</a:t>
            </a:r>
            <a:r>
              <a:rPr lang="en-US" sz="1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o </a:t>
            </a:r>
            <a:r>
              <a:rPr lang="en-US" sz="120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número</a:t>
            </a:r>
            <a:r>
              <a:rPr lang="en-US" sz="1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20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médio</a:t>
            </a:r>
            <a:r>
              <a:rPr lang="en-US" sz="1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de </a:t>
            </a:r>
            <a:r>
              <a:rPr lang="en-US" sz="120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anos</a:t>
            </a:r>
            <a:r>
              <a:rPr lang="en-US" sz="1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que </a:t>
            </a:r>
            <a:r>
              <a:rPr lang="en-US" sz="120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cada</a:t>
            </a:r>
            <a:r>
              <a:rPr lang="en-US" sz="1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20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indivíduo</a:t>
            </a:r>
            <a:r>
              <a:rPr lang="en-US" sz="1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20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provavelmente</a:t>
            </a:r>
            <a:r>
              <a:rPr lang="en-US" sz="1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20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viverá</a:t>
            </a:r>
            <a:r>
              <a:rPr lang="en-US" sz="1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20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caso</a:t>
            </a:r>
            <a:r>
              <a:rPr lang="en-US" sz="1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20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sejam</a:t>
            </a:r>
            <a:r>
              <a:rPr lang="en-US" sz="1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20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mantidas</a:t>
            </a:r>
            <a:r>
              <a:rPr lang="en-US" sz="1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as </a:t>
            </a:r>
            <a:r>
              <a:rPr lang="en-US" sz="120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mesmas</a:t>
            </a:r>
            <a:r>
              <a:rPr lang="en-US" sz="1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20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condições</a:t>
            </a:r>
            <a:r>
              <a:rPr lang="en-US" sz="1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20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vivenciadas</a:t>
            </a:r>
            <a:r>
              <a:rPr lang="en-US" sz="1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no </a:t>
            </a:r>
            <a:r>
              <a:rPr lang="en-US" sz="120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momento</a:t>
            </a:r>
            <a:r>
              <a:rPr lang="en-US" sz="1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do </a:t>
            </a:r>
            <a:r>
              <a:rPr lang="en-US" sz="120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nascimento</a:t>
            </a:r>
            <a:r>
              <a:rPr lang="en-US" sz="1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7CC9ED-34DD-411F-92CC-3854BF9C8E57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4292168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Nota-se que quanto maior a mortalidade adulta menor e a expectativa de vida. Podemos observar com o scaterplot graph a diferença entre os continentes.  O grafico mostra uma correlaçao de Pearson de - 0,7 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Jà com a morte infantil a correlaçao de Peason mostra um indice de - 0,2. Mostrando uma fraca correlaçao. </a:t>
            </a:r>
          </a:p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7CC9ED-34DD-411F-92CC-3854BF9C8E57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5401694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Nesse grafico podemos observar que paises com pessoas com um maior numero  de anos de estudo possuem uma expectativa de vida maior . O que podemos ver claramente o que acontece nos paises europeus.</a:t>
            </a:r>
          </a:p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7CC9ED-34DD-411F-92CC-3854BF9C8E57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1897419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R fim neste grafico sò a imunizaçao por difiteria e poliomelite mostraram uma correlaçao media com a expectativa de vida. Il virus HIV mostra uma correLacao negativa .</a:t>
            </a:r>
          </a:p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7CC9ED-34DD-411F-92CC-3854BF9C8E57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9345876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Na preparaçao de dados selecionamos variaveis que devemos transforma-las em numericas ou colocar-las na mesma escala. Foram utilizadas algumas tecnicas de encoding como o robust scalare que usa a diferença interquatilica , order encoding, label encoding e por fim a trasnformaçao logaritimica da variavel resposta de forma a normalizalas.</a:t>
            </a:r>
          </a:p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7CC9ED-34DD-411F-92CC-3854BF9C8E57}" type="slidenum">
              <a:rPr lang="pt-BR" smtClean="0"/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3873428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50000"/>
              </a:lnSpc>
              <a:spcAft>
                <a:spcPts val="1000"/>
              </a:spcAft>
            </a:pPr>
            <a: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Dado a natureza do projeto e oservando a tendencia temporal da variavel resposta, decidiu-se por dividir a base em treino e teste nao de forma aleatoria, mas separando os primos 13 anos como treino (relativo a 81% dos dados) e os demais 3 anos como teste. </a:t>
            </a:r>
            <a:r>
              <a:rPr lang="pt-BR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Nesse  projeto foi utilizado o algoritmo chamado Boruta que se baseia na mesma ideia que fundamenta o algoritmo random forest.</a:t>
            </a:r>
            <a:endParaRPr lang="pt-BR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algn="just">
              <a:lnSpc>
                <a:spcPts val="1300"/>
              </a:lnSpc>
              <a:spcAft>
                <a:spcPts val="10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pt-BR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O algoritmo Boruta consiste na criaçao de cópias de todas as variáveis e para cada atributo com importância indeterminada, executa um teste bilateral de igualdade. </a:t>
            </a:r>
            <a:r>
              <a:rPr lang="pt-BR" sz="1800" u="sng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Variaveis nao inclusas no modelo:</a:t>
            </a:r>
            <a:endParaRPr lang="pt-BR" sz="1800" u="sng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285750" indent="-285750" algn="just">
              <a:lnSpc>
                <a:spcPts val="1300"/>
              </a:lnSpc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pt-BR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Measles, Status, Code, Lat,Long,pop_total,perc_female</a:t>
            </a:r>
            <a:endParaRPr lang="pt-BR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7CC9ED-34DD-411F-92CC-3854BF9C8E57}" type="slidenum">
              <a:rPr lang="pt-BR" smtClean="0"/>
              <a:t>24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9672431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Finalmente chegamos a criaçao dos modelos foram testados 5 modelos (3 lineares e 2 modelos baseados em arvore). O modelo base foi o modelo de regressao linear que resultou em um R2 em torno a 0.80 (explica 80% dos dados) e na tebela podemos ver os score para as 10 variaveis dependentes com maior peso. Foram testados os modelos Ridge e Lasso com um parametro de L1 e L2 baixos. As metricas desses modelos foram as mesmas do modelo de regressao mas o modelo lasso mostrou scores mais aequados e determinou uma nova seleçao de 16 features que pode ser testada futuramente na descriçao do modelo.  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7CC9ED-34DD-411F-92CC-3854BF9C8E57}" type="slidenum">
              <a:rPr lang="pt-BR" smtClean="0"/>
              <a:t>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8079939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Foram</a:t>
            </a:r>
            <a:r>
              <a:rPr lang="it-IT" dirty="0"/>
              <a:t> </a:t>
            </a:r>
            <a:r>
              <a:rPr lang="it-IT" dirty="0" err="1"/>
              <a:t>testados</a:t>
            </a:r>
            <a:r>
              <a:rPr lang="it-IT" dirty="0"/>
              <a:t> </a:t>
            </a:r>
            <a:r>
              <a:rPr lang="it-IT" dirty="0" err="1"/>
              <a:t>dois</a:t>
            </a:r>
            <a:r>
              <a:rPr lang="it-IT" dirty="0"/>
              <a:t> </a:t>
            </a:r>
            <a:r>
              <a:rPr lang="it-IT" dirty="0" err="1"/>
              <a:t>modelos</a:t>
            </a:r>
            <a:r>
              <a:rPr lang="it-IT" dirty="0"/>
              <a:t> de </a:t>
            </a:r>
            <a:r>
              <a:rPr lang="it-IT" dirty="0" err="1"/>
              <a:t>arvore</a:t>
            </a:r>
            <a:r>
              <a:rPr lang="it-IT" dirty="0"/>
              <a:t>. Random </a:t>
            </a:r>
            <a:r>
              <a:rPr lang="it-IT" dirty="0" err="1"/>
              <a:t>Forest</a:t>
            </a:r>
            <a:r>
              <a:rPr lang="it-IT" dirty="0"/>
              <a:t> e </a:t>
            </a:r>
            <a:r>
              <a:rPr lang="it-IT" dirty="0" err="1"/>
              <a:t>Xgboost</a:t>
            </a:r>
            <a:r>
              <a:rPr lang="it-IT" dirty="0"/>
              <a:t>. </a:t>
            </a:r>
            <a:r>
              <a:rPr lang="it-IT" dirty="0" err="1"/>
              <a:t>Que</a:t>
            </a:r>
            <a:r>
              <a:rPr lang="it-IT" dirty="0"/>
              <a:t> </a:t>
            </a:r>
            <a:r>
              <a:rPr lang="it-IT" dirty="0" err="1"/>
              <a:t>mesmos</a:t>
            </a:r>
            <a:r>
              <a:rPr lang="it-IT" dirty="0"/>
              <a:t> </a:t>
            </a:r>
            <a:r>
              <a:rPr lang="it-IT" dirty="0" err="1"/>
              <a:t>com</a:t>
            </a:r>
            <a:r>
              <a:rPr lang="it-IT" dirty="0"/>
              <a:t> </a:t>
            </a:r>
            <a:r>
              <a:rPr lang="it-IT" dirty="0" err="1"/>
              <a:t>parametros</a:t>
            </a:r>
            <a:r>
              <a:rPr lang="it-IT" dirty="0"/>
              <a:t> </a:t>
            </a:r>
            <a:r>
              <a:rPr lang="it-IT" dirty="0" err="1"/>
              <a:t>padroes</a:t>
            </a:r>
            <a:r>
              <a:rPr lang="it-IT" dirty="0"/>
              <a:t> </a:t>
            </a:r>
            <a:r>
              <a:rPr lang="it-IT" dirty="0" err="1"/>
              <a:t>apresentou</a:t>
            </a:r>
            <a:r>
              <a:rPr lang="it-IT" dirty="0"/>
              <a:t> </a:t>
            </a:r>
            <a:r>
              <a:rPr lang="it-IT" dirty="0" err="1"/>
              <a:t>um</a:t>
            </a:r>
            <a:r>
              <a:rPr lang="it-IT" dirty="0"/>
              <a:t> </a:t>
            </a:r>
            <a:r>
              <a:rPr lang="it-IT" dirty="0" err="1"/>
              <a:t>melhor</a:t>
            </a:r>
            <a:r>
              <a:rPr lang="it-IT" dirty="0"/>
              <a:t> </a:t>
            </a:r>
            <a:r>
              <a:rPr lang="it-IT" dirty="0" err="1"/>
              <a:t>desempenho</a:t>
            </a:r>
            <a:r>
              <a:rPr lang="it-IT" dirty="0"/>
              <a:t> </a:t>
            </a:r>
            <a:r>
              <a:rPr lang="it-IT" dirty="0" err="1"/>
              <a:t>que</a:t>
            </a:r>
            <a:r>
              <a:rPr lang="it-IT" dirty="0"/>
              <a:t> o </a:t>
            </a:r>
            <a:r>
              <a:rPr lang="it-IT" dirty="0" err="1"/>
              <a:t>modelo</a:t>
            </a:r>
            <a:r>
              <a:rPr lang="it-IT" dirty="0"/>
              <a:t> de </a:t>
            </a:r>
            <a:r>
              <a:rPr lang="it-IT" dirty="0" err="1"/>
              <a:t>regressao</a:t>
            </a:r>
            <a:r>
              <a:rPr lang="it-IT" dirty="0"/>
              <a:t>. 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7CC9ED-34DD-411F-92CC-3854BF9C8E57}" type="slidenum">
              <a:rPr lang="pt-BR" smtClean="0"/>
              <a:t>26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9709733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e por fim foi construida uma função de cross validation para aplicação em cada modelo. </a:t>
            </a:r>
            <a: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A tecnica utilizada neste projeto foi o de K-fold que consiste em dividir a base de dados de forma aleatória em K subconjuntos com aproximadamente a mesma quantidade de amostras em cada um deles.Métricas A qualidade do modelo será aferida a partir da métrica MAE (Mean Absolute Error), embora também seja feita referência as métricas RMSE (Root Mean Square Error), MAPE (Mean Absolute Percent Error)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12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7CC9ED-34DD-411F-92CC-3854BF9C8E57}" type="slidenum">
              <a:rPr lang="pt-BR" smtClean="0"/>
              <a:t>27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0810655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Depois de definir qual o melhor algoritmo para o projeto, nesta  etapa buscamos a combinação ideal de seus estimadores. Neste projeto utilizamos a estrategia de Random Search Cross Validation com 15 interaçoes. Com isso obtivemos o modelo final:</a:t>
            </a:r>
          </a:p>
          <a:p>
            <a: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7CC9ED-34DD-411F-92CC-3854BF9C8E57}" type="slidenum">
              <a:rPr lang="pt-BR" smtClean="0"/>
              <a:t>28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7891736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Da tabela podemos observar que o conjunto de parametros que gerou o menor RSME CV foi: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{'n_estimators': 1345, 'max_features': 'sqrt', 'max_depth': 110, 'min_samples_split': 2, 'min_samples_leaf': 1, 'bootstrap': False}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Com isso obtivemos o modelo final:</a:t>
            </a:r>
          </a:p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7CC9ED-34DD-411F-92CC-3854BF9C8E57}" type="slidenum">
              <a:rPr lang="pt-BR" smtClean="0"/>
              <a:t>29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869018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Trabalho</a:t>
            </a:r>
            <a:r>
              <a:rPr lang="it-IT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em </a:t>
            </a:r>
            <a:r>
              <a:rPr lang="it-IT" sz="1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organizaç</a:t>
            </a:r>
            <a:r>
              <a:rPr lang="en-US" sz="1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ã</a:t>
            </a:r>
            <a:r>
              <a:rPr lang="it-IT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 </a:t>
            </a:r>
            <a:r>
              <a:rPr lang="it-IT" sz="1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nao</a:t>
            </a:r>
            <a:r>
              <a:rPr lang="it-IT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it-IT" sz="1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governamental</a:t>
            </a:r>
            <a:r>
              <a:rPr lang="it-IT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it-IT" sz="1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que</a:t>
            </a:r>
            <a:r>
              <a:rPr lang="it-IT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se </a:t>
            </a:r>
            <a:r>
              <a:rPr lang="it-IT" sz="1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ocupa</a:t>
            </a:r>
            <a:r>
              <a:rPr lang="it-IT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da </a:t>
            </a:r>
            <a:r>
              <a:rPr lang="it-IT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</a:t>
            </a:r>
            <a:r>
              <a:rPr 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ú</a:t>
            </a:r>
            <a:r>
              <a:rPr lang="it-IT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de, </a:t>
            </a:r>
            <a:r>
              <a:rPr lang="it-IT" sz="1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qualidade</a:t>
            </a:r>
            <a:r>
              <a:rPr lang="it-IT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de </a:t>
            </a:r>
            <a:r>
              <a:rPr lang="it-IT" sz="1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vida</a:t>
            </a:r>
            <a:r>
              <a:rPr lang="it-IT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e </a:t>
            </a:r>
            <a:r>
              <a:rPr lang="it-IT" sz="1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direitos</a:t>
            </a:r>
            <a:r>
              <a:rPr lang="it-IT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it-IT" sz="1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dos</a:t>
            </a:r>
            <a:r>
              <a:rPr lang="it-IT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</a:t>
            </a:r>
            <a:r>
              <a:rPr lang="it-IT" sz="1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aposentados</a:t>
            </a:r>
            <a:r>
              <a:rPr lang="it-IT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</a:t>
            </a:r>
            <a:r>
              <a:rPr lang="it-IT" b="0" dirty="0"/>
              <a:t>E’ </a:t>
            </a:r>
            <a:r>
              <a:rPr lang="it-IT" b="0" dirty="0" err="1"/>
              <a:t>muito</a:t>
            </a:r>
            <a:r>
              <a:rPr lang="it-IT" b="0" dirty="0"/>
              <a:t> </a:t>
            </a:r>
            <a:r>
              <a:rPr lang="it-IT" b="0" dirty="0" err="1"/>
              <a:t>comum</a:t>
            </a:r>
            <a:r>
              <a:rPr lang="it-IT" b="0" dirty="0"/>
              <a:t> </a:t>
            </a:r>
            <a:r>
              <a:rPr lang="it-IT" b="0" dirty="0" err="1"/>
              <a:t>que</a:t>
            </a:r>
            <a:r>
              <a:rPr lang="it-IT" b="0" dirty="0"/>
              <a:t> </a:t>
            </a:r>
            <a:r>
              <a:rPr lang="it-IT" b="0" dirty="0" err="1"/>
              <a:t>exista</a:t>
            </a:r>
            <a:r>
              <a:rPr lang="it-IT" b="0" dirty="0"/>
              <a:t> </a:t>
            </a:r>
            <a:r>
              <a:rPr lang="it-IT" b="0" dirty="0" err="1"/>
              <a:t>uma</a:t>
            </a:r>
            <a:r>
              <a:rPr lang="it-IT" b="0" dirty="0"/>
              <a:t> </a:t>
            </a:r>
            <a:r>
              <a:rPr lang="it-IT" dirty="0" err="1"/>
              <a:t>preocupaç</a:t>
            </a:r>
            <a:r>
              <a:rPr lang="en-US" sz="14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ã</a:t>
            </a:r>
            <a:r>
              <a:rPr lang="it-IT" dirty="0"/>
              <a:t>o</a:t>
            </a:r>
            <a:r>
              <a:rPr lang="it-IT" b="0" dirty="0"/>
              <a:t> </a:t>
            </a:r>
            <a:r>
              <a:rPr lang="it-IT" b="0" dirty="0" err="1"/>
              <a:t>com</a:t>
            </a:r>
            <a:r>
              <a:rPr lang="it-IT" b="0" dirty="0"/>
              <a:t>  a </a:t>
            </a:r>
            <a:r>
              <a:rPr lang="it-IT" dirty="0" err="1"/>
              <a:t>diminuiç</a:t>
            </a:r>
            <a:r>
              <a:rPr lang="en-US" sz="14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ã</a:t>
            </a:r>
            <a:r>
              <a:rPr lang="it-IT" dirty="0"/>
              <a:t>o</a:t>
            </a:r>
            <a:r>
              <a:rPr lang="it-IT" b="0" dirty="0"/>
              <a:t> da </a:t>
            </a:r>
            <a:r>
              <a:rPr lang="it-IT" dirty="0" err="1"/>
              <a:t>expectativa</a:t>
            </a:r>
            <a:r>
              <a:rPr lang="it-IT" dirty="0"/>
              <a:t> de </a:t>
            </a:r>
            <a:r>
              <a:rPr lang="it-IT" dirty="0" err="1"/>
              <a:t>vida</a:t>
            </a:r>
            <a:r>
              <a:rPr lang="it-IT" b="0" dirty="0"/>
              <a:t> e </a:t>
            </a:r>
            <a:r>
              <a:rPr lang="it-IT" b="0" dirty="0" err="1"/>
              <a:t>sobre</a:t>
            </a:r>
            <a:r>
              <a:rPr lang="it-IT" b="0" dirty="0"/>
              <a:t> </a:t>
            </a:r>
            <a:r>
              <a:rPr lang="it-IT" b="0" dirty="0" err="1"/>
              <a:t>que</a:t>
            </a:r>
            <a:r>
              <a:rPr lang="it-IT" b="0" dirty="0"/>
              <a:t> </a:t>
            </a:r>
            <a:r>
              <a:rPr lang="it-IT" dirty="0" err="1"/>
              <a:t>iniciativa</a:t>
            </a:r>
            <a:r>
              <a:rPr lang="it-IT" dirty="0"/>
              <a:t> </a:t>
            </a:r>
            <a:r>
              <a:rPr lang="it-IT" dirty="0" err="1"/>
              <a:t>ou</a:t>
            </a:r>
            <a:r>
              <a:rPr lang="it-IT" dirty="0"/>
              <a:t> </a:t>
            </a:r>
            <a:r>
              <a:rPr lang="it-IT" dirty="0" err="1"/>
              <a:t>projetos</a:t>
            </a:r>
            <a:r>
              <a:rPr lang="it-IT" dirty="0"/>
              <a:t> investir</a:t>
            </a:r>
            <a:r>
              <a:rPr lang="it-IT" b="0" dirty="0"/>
              <a:t>. </a:t>
            </a:r>
            <a:endParaRPr lang="it-IT" sz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7CC9ED-34DD-411F-92CC-3854BF9C8E57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2492414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7CC9ED-34DD-411F-92CC-3854BF9C8E57}" type="slidenum">
              <a:rPr lang="pt-BR" smtClean="0"/>
              <a:t>30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2785042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50000"/>
              </a:lnSpc>
            </a:pPr>
            <a:r>
              <a:rPr lang="pt-BR" sz="1800" dirty="0">
                <a:effectLst/>
                <a:latin typeface="Calibri" panose="020F0502020204030204" pitchFamily="34" charset="0"/>
                <a:ea typeface="Arial" panose="020B0604020202020204" pitchFamily="34" charset="0"/>
              </a:rPr>
              <a:t>Sou Alessandra de assis barbosa e como trabalho de conclusão do curso de pós-graduação latu sensu em ciência de dados e big data da puc minas conduzi o estudo que teve por propósito avaliar a capacidade de previsão da expectativa de vida da população utilizando algoritmos de machine learning a partir de informações socioeconômicas para isso foram implementados modelos  supervisionados de aprendizado de máquina.</a:t>
            </a:r>
            <a:endParaRPr lang="pt-BR" sz="18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7CC9ED-34DD-411F-92CC-3854BF9C8E57}" type="slidenum">
              <a:rPr lang="pt-BR" smtClean="0"/>
              <a:t>33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446061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 err="1">
                <a:solidFill>
                  <a:schemeClr val="tx1"/>
                </a:solidFill>
              </a:rPr>
              <a:t>Outras</a:t>
            </a:r>
            <a:r>
              <a:rPr lang="en-US" sz="1200" b="0" dirty="0">
                <a:solidFill>
                  <a:schemeClr val="tx1"/>
                </a:solidFill>
              </a:rPr>
              <a:t> </a:t>
            </a:r>
            <a:r>
              <a:rPr lang="en-US" sz="1200" b="0" dirty="0" err="1">
                <a:solidFill>
                  <a:schemeClr val="tx1"/>
                </a:solidFill>
              </a:rPr>
              <a:t>organizações</a:t>
            </a:r>
            <a:r>
              <a:rPr lang="en-US" sz="1200" b="0" dirty="0">
                <a:solidFill>
                  <a:schemeClr val="tx1"/>
                </a:solidFill>
              </a:rPr>
              <a:t> e </a:t>
            </a:r>
            <a:r>
              <a:rPr lang="en-US" sz="1200" b="0" dirty="0" err="1">
                <a:solidFill>
                  <a:schemeClr val="tx1"/>
                </a:solidFill>
              </a:rPr>
              <a:t>outras</a:t>
            </a:r>
            <a:r>
              <a:rPr lang="en-US" sz="1200" b="0" dirty="0">
                <a:solidFill>
                  <a:schemeClr val="tx1"/>
                </a:solidFill>
              </a:rPr>
              <a:t> </a:t>
            </a:r>
            <a:r>
              <a:rPr lang="en-US" sz="1200" b="0" dirty="0" err="1">
                <a:solidFill>
                  <a:schemeClr val="tx1"/>
                </a:solidFill>
              </a:rPr>
              <a:t>associações</a:t>
            </a:r>
            <a:r>
              <a:rPr lang="en-US" sz="1200" b="0" dirty="0">
                <a:solidFill>
                  <a:schemeClr val="tx1"/>
                </a:solidFill>
              </a:rPr>
              <a:t> </a:t>
            </a:r>
            <a:r>
              <a:rPr lang="en-US" sz="1200" b="0" dirty="0" err="1">
                <a:solidFill>
                  <a:schemeClr val="tx1"/>
                </a:solidFill>
              </a:rPr>
              <a:t>tambèm</a:t>
            </a:r>
            <a:r>
              <a:rPr lang="en-US" sz="1200" b="0" dirty="0">
                <a:solidFill>
                  <a:schemeClr val="tx1"/>
                </a:solidFill>
              </a:rPr>
              <a:t> </a:t>
            </a:r>
            <a:r>
              <a:rPr lang="en-US" sz="1200" b="0" dirty="0" err="1">
                <a:solidFill>
                  <a:schemeClr val="tx1"/>
                </a:solidFill>
              </a:rPr>
              <a:t>acompanham</a:t>
            </a:r>
            <a:r>
              <a:rPr lang="en-US" sz="1200" b="0" dirty="0">
                <a:solidFill>
                  <a:schemeClr val="tx1"/>
                </a:solidFill>
              </a:rPr>
              <a:t> o </a:t>
            </a:r>
            <a:r>
              <a:rPr lang="en-US" sz="1200" b="0" dirty="0" err="1">
                <a:solidFill>
                  <a:schemeClr val="tx1"/>
                </a:solidFill>
              </a:rPr>
              <a:t>estado</a:t>
            </a:r>
            <a:r>
              <a:rPr lang="en-US" sz="1200" b="0" dirty="0">
                <a:solidFill>
                  <a:schemeClr val="tx1"/>
                </a:solidFill>
              </a:rPr>
              <a:t> de </a:t>
            </a:r>
            <a:r>
              <a:rPr lang="en-US" sz="1200" b="0" dirty="0" err="1">
                <a:solidFill>
                  <a:schemeClr val="tx1"/>
                </a:solidFill>
              </a:rPr>
              <a:t>saúde</a:t>
            </a:r>
            <a:r>
              <a:rPr lang="en-US" sz="1200" b="0" dirty="0">
                <a:solidFill>
                  <a:schemeClr val="tx1"/>
                </a:solidFill>
              </a:rPr>
              <a:t> dos </a:t>
            </a:r>
            <a:r>
              <a:rPr lang="en-US" sz="1200" b="0" dirty="0" err="1">
                <a:solidFill>
                  <a:schemeClr val="tx1"/>
                </a:solidFill>
              </a:rPr>
              <a:t>países</a:t>
            </a:r>
            <a:r>
              <a:rPr lang="en-US" sz="1200" b="0" dirty="0">
                <a:solidFill>
                  <a:schemeClr val="tx1"/>
                </a:solidFill>
              </a:rPr>
              <a:t> e </a:t>
            </a:r>
            <a:r>
              <a:rPr lang="en-US" sz="1200" b="0" dirty="0" err="1">
                <a:solidFill>
                  <a:schemeClr val="tx1"/>
                </a:solidFill>
              </a:rPr>
              <a:t>utilizam</a:t>
            </a:r>
            <a:r>
              <a:rPr lang="en-US" sz="1200" b="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accent1">
                    <a:lumMod val="75000"/>
                  </a:schemeClr>
                </a:solidFill>
              </a:rPr>
              <a:t>tecnicas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accent1">
                    <a:lumMod val="75000"/>
                  </a:schemeClr>
                </a:solidFill>
              </a:rPr>
              <a:t>estatisticas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b="0" dirty="0">
                <a:solidFill>
                  <a:schemeClr val="tx1"/>
                </a:solidFill>
              </a:rPr>
              <a:t>para </a:t>
            </a:r>
            <a:r>
              <a:rPr lang="en-US" sz="1200" b="0" dirty="0" err="1">
                <a:solidFill>
                  <a:schemeClr val="tx1"/>
                </a:solidFill>
              </a:rPr>
              <a:t>estudar</a:t>
            </a:r>
            <a:r>
              <a:rPr lang="en-US" sz="1200" b="0" dirty="0">
                <a:solidFill>
                  <a:schemeClr val="tx1"/>
                </a:solidFill>
              </a:rPr>
              <a:t> a </a:t>
            </a:r>
            <a:r>
              <a:rPr lang="en-US" sz="1200" b="0" dirty="0" err="1">
                <a:solidFill>
                  <a:schemeClr val="tx1"/>
                </a:solidFill>
              </a:rPr>
              <a:t>expectativa</a:t>
            </a:r>
            <a:r>
              <a:rPr lang="en-US" sz="1200" b="0" dirty="0">
                <a:solidFill>
                  <a:schemeClr val="tx1"/>
                </a:solidFill>
              </a:rPr>
              <a:t> de </a:t>
            </a:r>
            <a:r>
              <a:rPr lang="en-US" sz="1200" b="0" dirty="0" err="1">
                <a:solidFill>
                  <a:schemeClr val="tx1"/>
                </a:solidFill>
              </a:rPr>
              <a:t>vida</a:t>
            </a:r>
            <a:r>
              <a:rPr lang="en-US" sz="1200" b="0" dirty="0">
                <a:solidFill>
                  <a:schemeClr val="tx1"/>
                </a:solidFill>
              </a:rPr>
              <a:t> e o </a:t>
            </a:r>
            <a:r>
              <a:rPr lang="en-US" sz="1200" dirty="0" err="1">
                <a:solidFill>
                  <a:schemeClr val="accent1">
                    <a:lumMod val="75000"/>
                  </a:schemeClr>
                </a:solidFill>
              </a:rPr>
              <a:t>impacto</a:t>
            </a:r>
            <a:r>
              <a:rPr lang="en-US" sz="1200" dirty="0">
                <a:solidFill>
                  <a:schemeClr val="accent1">
                    <a:lumMod val="75000"/>
                  </a:schemeClr>
                </a:solidFill>
              </a:rPr>
              <a:t> das </a:t>
            </a:r>
            <a:r>
              <a:rPr lang="en-US" sz="1200" dirty="0" err="1">
                <a:solidFill>
                  <a:schemeClr val="accent1">
                    <a:lumMod val="75000"/>
                  </a:schemeClr>
                </a:solidFill>
              </a:rPr>
              <a:t>pandemias</a:t>
            </a:r>
            <a:r>
              <a:rPr lang="en-US" sz="1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accent1">
                    <a:lumMod val="75000"/>
                  </a:schemeClr>
                </a:solidFill>
              </a:rPr>
              <a:t>ao</a:t>
            </a:r>
            <a:r>
              <a:rPr lang="en-US" sz="1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accent1">
                    <a:lumMod val="75000"/>
                  </a:schemeClr>
                </a:solidFill>
              </a:rPr>
              <a:t>longo</a:t>
            </a:r>
            <a:r>
              <a:rPr lang="en-US" sz="1200" dirty="0">
                <a:solidFill>
                  <a:schemeClr val="accent1">
                    <a:lumMod val="75000"/>
                  </a:schemeClr>
                </a:solidFill>
              </a:rPr>
              <a:t> da </a:t>
            </a:r>
            <a:r>
              <a:rPr lang="en-US" sz="1200" dirty="0" err="1">
                <a:solidFill>
                  <a:schemeClr val="accent1">
                    <a:lumMod val="75000"/>
                  </a:schemeClr>
                </a:solidFill>
              </a:rPr>
              <a:t>vida</a:t>
            </a:r>
            <a:r>
              <a:rPr lang="en-US" sz="1200" b="0" dirty="0">
                <a:solidFill>
                  <a:schemeClr val="tx1"/>
                </a:solidFill>
              </a:rPr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Tanto que </a:t>
            </a:r>
            <a:r>
              <a:rPr lang="en-US" sz="1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</a:t>
            </a:r>
            <a:r>
              <a: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é visto </a:t>
            </a:r>
            <a:r>
              <a:rPr lang="en-US" sz="1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durante</a:t>
            </a:r>
            <a:r>
              <a: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 </a:t>
            </a:r>
            <a:r>
              <a:rPr lang="en-US" sz="1200" b="1" dirty="0" err="1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pandemia</a:t>
            </a:r>
            <a:r>
              <a:rPr lang="en-US" sz="1200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200" b="1" dirty="0" err="1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iniciada</a:t>
            </a:r>
            <a:r>
              <a:rPr lang="en-US" sz="1200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no </a:t>
            </a:r>
            <a:r>
              <a:rPr lang="en-US" sz="1200" b="1" dirty="0" err="1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ano</a:t>
            </a:r>
            <a:r>
              <a:rPr lang="en-US" sz="1200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2019 a </a:t>
            </a:r>
            <a:r>
              <a:rPr lang="en-US" sz="1200" b="1" dirty="0" err="1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prospectiva</a:t>
            </a:r>
            <a:r>
              <a:rPr lang="en-US" sz="1200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de um </a:t>
            </a:r>
            <a:r>
              <a:rPr lang="en-US" sz="1200" b="1" dirty="0" err="1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abaixamento</a:t>
            </a:r>
            <a:r>
              <a:rPr lang="en-US" sz="1200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da </a:t>
            </a:r>
            <a:r>
              <a:rPr lang="en-US" sz="1200" b="1" dirty="0" err="1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estimativa</a:t>
            </a:r>
            <a:r>
              <a:rPr lang="en-US" sz="1200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de </a:t>
            </a:r>
            <a:r>
              <a:rPr lang="en-US" sz="1200" b="1" dirty="0" err="1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vida</a:t>
            </a:r>
            <a:r>
              <a:rPr lang="en-US" sz="1200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mundial</a:t>
            </a:r>
            <a:r>
              <a: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desencadeando</a:t>
            </a:r>
            <a:r>
              <a: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uma</a:t>
            </a:r>
            <a:r>
              <a: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corrida </a:t>
            </a:r>
            <a:r>
              <a:rPr lang="en-US" sz="1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</a:t>
            </a:r>
            <a:r>
              <a: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tomada</a:t>
            </a:r>
            <a:r>
              <a: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de </a:t>
            </a:r>
            <a:r>
              <a:rPr lang="en-US" sz="1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providências</a:t>
            </a:r>
            <a:r>
              <a: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para </a:t>
            </a:r>
            <a:r>
              <a:rPr lang="en-US" sz="1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reduzir</a:t>
            </a:r>
            <a:r>
              <a: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os</a:t>
            </a:r>
            <a:r>
              <a: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danos</a:t>
            </a:r>
            <a:r>
              <a: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</a:t>
            </a:r>
          </a:p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7CC9ED-34DD-411F-92CC-3854BF9C8E57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559912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pt-BR" sz="12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, de acordo com um estudo publicado pela Universidade de Oxford. Esse estudo mostra através de técnicas demográficas e Bayesianas qual efeito da pandemia na redução da expectativa de vida. EUA para os homens a reduçao da estimativa foi de 2 anos . Para o Brasil </a:t>
            </a:r>
            <a:r>
              <a:rPr lang="pt-BR" b="0" i="0" dirty="0">
                <a:solidFill>
                  <a:srgbClr val="4D4D4D"/>
                </a:solidFill>
                <a:effectLst/>
                <a:latin typeface="CNN Sans Display"/>
              </a:rPr>
              <a:t>Pesquisadora do Ipea estima que brasileiros vivam atualmente até os 72,2 anos; antes da Covid-19, média de longevidade era de 76,6 anos</a:t>
            </a:r>
          </a:p>
          <a:p>
            <a:br>
              <a:rPr lang="pt-BR" dirty="0"/>
            </a:br>
            <a:endParaRPr lang="pt-BR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7CC9ED-34DD-411F-92CC-3854BF9C8E57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512096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 </a:t>
            </a:r>
            <a:r>
              <a:rPr lang="en-US" sz="1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acordo</a:t>
            </a:r>
            <a:r>
              <a: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com </a:t>
            </a:r>
            <a:r>
              <a:rPr lang="en-US" sz="1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alguns</a:t>
            </a:r>
            <a:r>
              <a: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estudos</a:t>
            </a:r>
            <a:r>
              <a: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a </a:t>
            </a:r>
            <a:r>
              <a:rPr lang="en-US" sz="1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expectativa</a:t>
            </a:r>
            <a:r>
              <a: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de </a:t>
            </a:r>
            <a:r>
              <a:rPr lang="en-US" sz="1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vida</a:t>
            </a:r>
            <a:r>
              <a: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de um </a:t>
            </a:r>
            <a:r>
              <a:rPr lang="en-US" sz="1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país</a:t>
            </a:r>
            <a:r>
              <a: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é </a:t>
            </a:r>
            <a:r>
              <a:rPr lang="en-US" sz="1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influenciada</a:t>
            </a:r>
            <a:r>
              <a: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por</a:t>
            </a:r>
            <a:r>
              <a: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diferentes</a:t>
            </a:r>
            <a:r>
              <a: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condições</a:t>
            </a:r>
            <a:r>
              <a: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tais </a:t>
            </a:r>
            <a:r>
              <a:rPr lang="en-US" sz="1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como</a:t>
            </a:r>
            <a:r>
              <a: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 </a:t>
            </a:r>
            <a:r>
              <a:rPr lang="en-US" sz="1200" dirty="0" err="1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Educação</a:t>
            </a:r>
            <a:r>
              <a:rPr lang="en-US" sz="12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, </a:t>
            </a:r>
            <a:r>
              <a:rPr lang="en-US" sz="1200" dirty="0" err="1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Saúde</a:t>
            </a:r>
            <a:r>
              <a:rPr lang="en-US" sz="12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, </a:t>
            </a:r>
            <a:r>
              <a:rPr lang="en-US" sz="1200" dirty="0" err="1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Assistência</a:t>
            </a:r>
            <a:r>
              <a:rPr lang="en-US" sz="12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 social, </a:t>
            </a:r>
            <a:r>
              <a:rPr lang="en-US" sz="1200" dirty="0" err="1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Saneamento</a:t>
            </a:r>
            <a:r>
              <a:rPr lang="en-US" sz="12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 </a:t>
            </a:r>
            <a:r>
              <a:rPr lang="en-US" sz="1200" dirty="0" err="1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básico</a:t>
            </a:r>
            <a:r>
              <a:rPr lang="en-US" sz="12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, </a:t>
            </a:r>
            <a:r>
              <a:rPr lang="en-US" sz="1200" dirty="0" err="1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Segurança</a:t>
            </a:r>
            <a:r>
              <a:rPr lang="en-US" sz="12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 no </a:t>
            </a:r>
            <a:r>
              <a:rPr lang="en-US" sz="1200" dirty="0" err="1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trabalho</a:t>
            </a:r>
            <a:r>
              <a:rPr lang="en-US" sz="12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, Indices de </a:t>
            </a:r>
            <a:r>
              <a:rPr lang="en-US" sz="1200" dirty="0" err="1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violência</a:t>
            </a:r>
            <a:r>
              <a:rPr lang="en-US" sz="12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, </a:t>
            </a:r>
            <a:r>
              <a:rPr lang="en-US" sz="1200" dirty="0" err="1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Ausência</a:t>
            </a:r>
            <a:r>
              <a:rPr lang="en-US" sz="12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 </a:t>
            </a:r>
            <a:r>
              <a:rPr lang="en-US" sz="1200" dirty="0" err="1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ou</a:t>
            </a:r>
            <a:r>
              <a:rPr lang="en-US" sz="12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 </a:t>
            </a:r>
            <a:r>
              <a:rPr lang="en-US" sz="1200" dirty="0" err="1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presença</a:t>
            </a:r>
            <a:r>
              <a:rPr lang="en-US" sz="12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 de </a:t>
            </a:r>
            <a:r>
              <a:rPr lang="en-US" sz="1200" dirty="0" err="1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guerras</a:t>
            </a:r>
            <a:r>
              <a:rPr lang="en-US" sz="12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 e de </a:t>
            </a:r>
            <a:r>
              <a:rPr lang="en-US" sz="1200" dirty="0" err="1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conflitos</a:t>
            </a:r>
            <a:r>
              <a:rPr lang="en-US" sz="12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 </a:t>
            </a:r>
            <a:r>
              <a:rPr lang="en-US" sz="1200" dirty="0" err="1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internos</a:t>
            </a:r>
            <a:r>
              <a:rPr lang="en-US" sz="12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.</a:t>
            </a:r>
            <a:endParaRPr 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 </a:t>
            </a:r>
            <a:r>
              <a:rPr lang="en-US" sz="1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Ao</a:t>
            </a:r>
            <a:r>
              <a: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longo</a:t>
            </a:r>
            <a:r>
              <a: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da </a:t>
            </a:r>
            <a:r>
              <a:rPr lang="en-US" sz="1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história</a:t>
            </a:r>
            <a:r>
              <a: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essas</a:t>
            </a:r>
            <a:r>
              <a: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condições</a:t>
            </a:r>
            <a:r>
              <a: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nem</a:t>
            </a:r>
            <a:r>
              <a: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sempre </a:t>
            </a:r>
            <a:r>
              <a:rPr lang="en-US" sz="1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foram</a:t>
            </a:r>
            <a:r>
              <a: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as </a:t>
            </a:r>
            <a:r>
              <a:rPr lang="en-US" sz="1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mesmas</a:t>
            </a:r>
            <a:r>
              <a: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variando</a:t>
            </a:r>
            <a:r>
              <a: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de </a:t>
            </a:r>
            <a:r>
              <a:rPr lang="en-US" sz="1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acordo</a:t>
            </a:r>
            <a:r>
              <a: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com as </a:t>
            </a:r>
            <a:r>
              <a:rPr lang="en-US" sz="1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condições</a:t>
            </a:r>
            <a:r>
              <a: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de </a:t>
            </a:r>
            <a:r>
              <a:rPr lang="en-US" sz="1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vida</a:t>
            </a:r>
            <a:r>
              <a: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apresentadas</a:t>
            </a:r>
            <a:r>
              <a: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en-US" sz="1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diminuindo</a:t>
            </a:r>
            <a:r>
              <a: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em</a:t>
            </a:r>
            <a:r>
              <a: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épocas</a:t>
            </a:r>
            <a:r>
              <a: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de </a:t>
            </a:r>
            <a:r>
              <a:rPr lang="en-US" sz="1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conflitos</a:t>
            </a:r>
            <a:r>
              <a: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en-US" sz="1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pestes</a:t>
            </a:r>
            <a:r>
              <a: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e </a:t>
            </a:r>
            <a:r>
              <a:rPr lang="en-US" sz="1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pandemias</a:t>
            </a:r>
            <a:r>
              <a: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e </a:t>
            </a:r>
            <a:r>
              <a:rPr lang="en-US" sz="1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aumentando</a:t>
            </a:r>
            <a:r>
              <a: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de </a:t>
            </a:r>
            <a:r>
              <a:rPr lang="en-US" sz="1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acordo</a:t>
            </a:r>
            <a:r>
              <a: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com a </a:t>
            </a:r>
            <a:r>
              <a:rPr lang="en-US" sz="1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elevação</a:t>
            </a:r>
            <a:r>
              <a: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dos </a:t>
            </a:r>
            <a:r>
              <a:rPr lang="en-US" sz="1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padrões</a:t>
            </a:r>
            <a:r>
              <a: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de </a:t>
            </a:r>
            <a:r>
              <a:rPr lang="en-US" sz="1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vida</a:t>
            </a:r>
            <a:r>
              <a: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da </a:t>
            </a:r>
            <a:r>
              <a:rPr lang="en-US" sz="1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população</a:t>
            </a:r>
            <a:r>
              <a:rPr lang="en-US" sz="1000" b="0" i="0" u="none" strike="noStrike" baseline="0" dirty="0"/>
              <a:t>. 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7CC9ED-34DD-411F-92CC-3854BF9C8E57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791242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800" dirty="0">
                <a:effectLst/>
                <a:latin typeface="Calibri" panose="020F0502020204030204" pitchFamily="34" charset="0"/>
                <a:ea typeface="Arial" panose="020B0604020202020204" pitchFamily="34" charset="0"/>
              </a:rPr>
              <a:t>O objetivo deste trabalho é realizar uma análise exploratória que permitirá de individuar os fatores correlacionados a redução ou aumento da expectativa de vida, identificar um modelo matemático que possa ser usado para a previsão da expectativa de vida, comparar a performance de vários modelos de machine learning e a realização de cenários que possam auxiliar na tomada de decisões de investimentos público e privado. O objetivo maior deste projeto não é somente prever a expectativa de vida nos países mas identificar fatores diretamente vinculados</a:t>
            </a:r>
            <a:r>
              <a:rPr lang="pt-BR" sz="1800" b="1" dirty="0">
                <a:effectLst/>
                <a:latin typeface="Calibri" panose="020F0502020204030204" pitchFamily="34" charset="0"/>
                <a:ea typeface="Arial" panose="020B0604020202020204" pitchFamily="34" charset="0"/>
              </a:rPr>
              <a:t>. </a:t>
            </a:r>
            <a:endParaRPr lang="pt-BR" sz="18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endParaRPr lang="pt-BR" sz="18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7CC9ED-34DD-411F-92CC-3854BF9C8E57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821580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u="none" strike="noStrike" dirty="0">
                <a:effectLst/>
                <a:latin typeface="Noto Sans Symbols"/>
                <a:ea typeface="Noto Sans Symbols"/>
                <a:cs typeface="Noto Sans Symbols"/>
              </a:rPr>
              <a:t>Os vários fatores de previsão escolhidos inicialmente realmente afetam a expectativa de vida? , Como as taxas de mortalidade de bebês e adultos afetam a expectativa de vida?, Qual é o impacto da escolaridade na expectativa de vida dos humanos?, Qual é o impacto da cobertura de imunização na expectativa de vida?, Países mais poluídos </a:t>
            </a:r>
            <a:r>
              <a:rPr lang="pt-BR" sz="1200" dirty="0">
                <a:latin typeface="Noto Sans Symbols"/>
                <a:ea typeface="Noto Sans Symbols"/>
                <a:cs typeface="Noto Sans Symbols"/>
              </a:rPr>
              <a:t>a</a:t>
            </a:r>
            <a:r>
              <a:rPr lang="pt-BR" sz="1200" u="none" strike="noStrike" dirty="0">
                <a:effectLst/>
                <a:latin typeface="Noto Sans Symbols"/>
                <a:ea typeface="Noto Sans Symbols"/>
                <a:cs typeface="Noto Sans Symbols"/>
              </a:rPr>
              <a:t>presentam uma expectativa de vida menor?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1200" u="none" strike="noStrike" dirty="0">
              <a:effectLst/>
              <a:latin typeface="Noto Sans Symbols"/>
              <a:ea typeface="Noto Sans Symbols"/>
              <a:cs typeface="Noto Sans Symbol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1200" u="none" strike="noStrike" dirty="0">
              <a:effectLst/>
              <a:latin typeface="Noto Sans Symbols"/>
              <a:ea typeface="Noto Sans Symbols"/>
              <a:cs typeface="Noto Sans Symbol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1200" u="none" strike="noStrike" dirty="0">
              <a:effectLst/>
              <a:latin typeface="Noto Sans Symbols"/>
              <a:ea typeface="Noto Sans Symbols"/>
              <a:cs typeface="Noto Sans Symbol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1200" u="none" strike="noStrike" dirty="0">
              <a:effectLst/>
              <a:latin typeface="Noto Sans Symbols"/>
              <a:ea typeface="Noto Sans Symbols"/>
              <a:cs typeface="Noto Sans Symbols"/>
            </a:endParaRPr>
          </a:p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7CC9ED-34DD-411F-92CC-3854BF9C8E57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959283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1200" b="0" i="0" u="none" strike="noStrike" baseline="0" dirty="0"/>
              <a:t>Para a </a:t>
            </a:r>
            <a:r>
              <a:rPr lang="en-US" sz="1200" b="0" i="0" u="none" strike="noStrike" baseline="0" dirty="0" err="1"/>
              <a:t>realização</a:t>
            </a:r>
            <a:r>
              <a:rPr lang="en-US" sz="1200" b="0" i="0" u="none" strike="noStrike" baseline="0" dirty="0"/>
              <a:t> </a:t>
            </a:r>
            <a:r>
              <a:rPr lang="en-US" sz="1200" b="0" i="0" u="none" strike="noStrike" baseline="0" dirty="0" err="1"/>
              <a:t>deste</a:t>
            </a:r>
            <a:r>
              <a:rPr lang="en-US" sz="1200" b="0" i="0" u="none" strike="noStrike" baseline="0" dirty="0"/>
              <a:t> </a:t>
            </a:r>
            <a:r>
              <a:rPr lang="en-US" sz="1200" b="0" i="0" u="none" strike="noStrike" baseline="0" dirty="0" err="1"/>
              <a:t>projeto</a:t>
            </a:r>
            <a:r>
              <a:rPr lang="en-US" sz="1200" b="0" i="0" u="none" strike="noStrike" baseline="0" dirty="0"/>
              <a:t> </a:t>
            </a:r>
            <a:r>
              <a:rPr lang="en-US" sz="1200" b="0" i="0" u="none" strike="noStrike" baseline="0" dirty="0" err="1"/>
              <a:t>foi</a:t>
            </a:r>
            <a:r>
              <a:rPr lang="en-US" sz="1200" b="0" i="0" u="none" strike="noStrike" baseline="0" dirty="0"/>
              <a:t> </a:t>
            </a:r>
            <a:r>
              <a:rPr lang="en-US" sz="1200" b="0" i="0" u="none" strike="noStrike" baseline="0" dirty="0" err="1"/>
              <a:t>usado</a:t>
            </a:r>
            <a:r>
              <a:rPr lang="en-US" sz="1200" b="0" i="0" u="none" strike="noStrike" baseline="0" dirty="0"/>
              <a:t> </a:t>
            </a:r>
            <a:r>
              <a:rPr lang="en-US" sz="1200" b="0" i="0" u="none" strike="noStrike" baseline="0" dirty="0" err="1"/>
              <a:t>como</a:t>
            </a:r>
            <a:r>
              <a:rPr lang="en-US" sz="1200" b="0" i="0" u="none" strike="noStrike" baseline="0" dirty="0"/>
              <a:t> IDE o </a:t>
            </a:r>
            <a:r>
              <a:rPr lang="en-US" sz="1200" b="0" i="0" u="none" strike="noStrike" baseline="0" dirty="0" err="1"/>
              <a:t>Jupyter</a:t>
            </a:r>
            <a:r>
              <a:rPr lang="en-US" sz="1200" b="0" i="0" u="none" strike="noStrike" baseline="0" dirty="0"/>
              <a:t> Notebook no qual </a:t>
            </a:r>
            <a:r>
              <a:rPr lang="en-US" sz="1200" b="0" i="0" u="none" strike="noStrike" baseline="0" dirty="0" err="1"/>
              <a:t>foram</a:t>
            </a:r>
            <a:r>
              <a:rPr lang="en-US" sz="1200" b="0" i="0" u="none" strike="noStrike" baseline="0" dirty="0"/>
              <a:t> </a:t>
            </a:r>
            <a:r>
              <a:rPr lang="en-US" sz="1200" b="0" i="0" u="none" strike="noStrike" baseline="0" dirty="0" err="1"/>
              <a:t>instaladas</a:t>
            </a:r>
            <a:r>
              <a:rPr lang="en-US" sz="1200" b="0" i="0" u="none" strike="noStrike" baseline="0" dirty="0"/>
              <a:t> </a:t>
            </a:r>
            <a:r>
              <a:rPr lang="en-US" sz="1200" b="0" i="0" u="none" strike="noStrike" baseline="0" dirty="0" err="1"/>
              <a:t>extensões</a:t>
            </a:r>
            <a:r>
              <a:rPr lang="en-US" sz="1200" b="0" i="0" u="none" strike="noStrike" baseline="0" dirty="0"/>
              <a:t> que </a:t>
            </a:r>
            <a:r>
              <a:rPr lang="en-US" sz="1200" b="0" i="0" u="none" strike="noStrike" baseline="0" dirty="0" err="1"/>
              <a:t>são</a:t>
            </a:r>
            <a:r>
              <a:rPr lang="en-US" sz="1200" b="0" i="0" u="none" strike="noStrike" baseline="0" dirty="0"/>
              <a:t> </a:t>
            </a:r>
            <a:r>
              <a:rPr lang="en-US" sz="1200" b="0" i="0" u="none" strike="noStrike" baseline="0" dirty="0" err="1"/>
              <a:t>complementos</a:t>
            </a:r>
            <a:r>
              <a:rPr lang="en-US" sz="1200" b="0" i="0" u="none" strike="noStrike" baseline="0" dirty="0"/>
              <a:t> simples que </a:t>
            </a:r>
            <a:r>
              <a:rPr lang="en-US" sz="1200" b="0" i="0" u="none" strike="noStrike" baseline="0" dirty="0" err="1"/>
              <a:t>estendem</a:t>
            </a:r>
            <a:r>
              <a:rPr lang="en-US" sz="1200" b="0" i="0" u="none" strike="noStrike" baseline="0" dirty="0"/>
              <a:t> a </a:t>
            </a:r>
            <a:r>
              <a:rPr lang="en-US" sz="1200" b="0" i="0" u="none" strike="noStrike" baseline="0" dirty="0" err="1"/>
              <a:t>funcionalidade</a:t>
            </a:r>
            <a:r>
              <a:rPr lang="en-US" sz="1200" b="0" i="0" u="none" strike="noStrike" baseline="0" dirty="0"/>
              <a:t> </a:t>
            </a:r>
            <a:r>
              <a:rPr lang="en-US" sz="1200" b="0" i="0" u="none" strike="noStrike" baseline="0" dirty="0" err="1"/>
              <a:t>básica</a:t>
            </a:r>
            <a:r>
              <a:rPr lang="en-US" sz="1200" b="0" i="0" u="none" strike="noStrike" baseline="0" dirty="0"/>
              <a:t> do </a:t>
            </a:r>
            <a:r>
              <a:rPr lang="en-US" sz="1200" b="0" i="0" u="none" strike="noStrike" baseline="0" dirty="0" err="1"/>
              <a:t>ambiente</a:t>
            </a:r>
            <a:r>
              <a:rPr lang="en-US" sz="1200" b="0" i="0" u="none" strike="noStrike" baseline="0" dirty="0"/>
              <a:t> do notebook. A </a:t>
            </a:r>
            <a:r>
              <a:rPr lang="en-US" sz="1200" b="0" i="0" u="none" strike="noStrike" baseline="0" dirty="0" err="1"/>
              <a:t>linguagem</a:t>
            </a:r>
            <a:r>
              <a:rPr lang="en-US" sz="1200" b="0" i="0" u="none" strike="noStrike" baseline="0" dirty="0"/>
              <a:t> de </a:t>
            </a:r>
            <a:r>
              <a:rPr lang="en-US" sz="1200" b="0" i="0" u="none" strike="noStrike" baseline="0" dirty="0" err="1"/>
              <a:t>programação</a:t>
            </a:r>
            <a:r>
              <a:rPr lang="en-US" sz="1200" b="0" i="0" u="none" strike="noStrike" baseline="0" dirty="0"/>
              <a:t> </a:t>
            </a:r>
            <a:r>
              <a:rPr lang="en-US" sz="1200" b="0" i="0" u="none" strike="noStrike" baseline="0" dirty="0" err="1"/>
              <a:t>escolhida</a:t>
            </a:r>
            <a:r>
              <a:rPr lang="en-US" sz="1200" b="0" i="0" u="none" strike="noStrike" baseline="0" dirty="0"/>
              <a:t> </a:t>
            </a:r>
            <a:r>
              <a:rPr lang="en-US" sz="1200" b="0" i="0" u="none" strike="noStrike" baseline="0" dirty="0" err="1"/>
              <a:t>foi</a:t>
            </a:r>
            <a:r>
              <a:rPr lang="en-US" sz="1200" b="0" i="0" u="none" strike="noStrike" baseline="0" dirty="0"/>
              <a:t> o Python mas </a:t>
            </a:r>
            <a:r>
              <a:rPr lang="en-US" sz="1200" b="0" i="0" u="none" strike="noStrike" baseline="0" dirty="0" err="1"/>
              <a:t>foram</a:t>
            </a:r>
            <a:r>
              <a:rPr lang="en-US" sz="1200" b="0" i="0" u="none" strike="noStrike" baseline="0" dirty="0"/>
              <a:t> </a:t>
            </a:r>
            <a:r>
              <a:rPr lang="en-US" sz="1200" b="0" i="0" u="none" strike="noStrike" baseline="0" dirty="0" err="1"/>
              <a:t>instaladas</a:t>
            </a:r>
            <a:r>
              <a:rPr lang="en-US" sz="1200" b="0" i="0" u="none" strike="noStrike" baseline="0" dirty="0"/>
              <a:t> </a:t>
            </a:r>
            <a:r>
              <a:rPr lang="en-US" sz="1200" b="0" i="0" u="none" strike="noStrike" baseline="0" dirty="0" err="1"/>
              <a:t>uma</a:t>
            </a:r>
            <a:r>
              <a:rPr lang="en-US" sz="1200" b="0" i="0" u="none" strike="noStrike" baseline="0" dirty="0"/>
              <a:t> </a:t>
            </a:r>
            <a:r>
              <a:rPr lang="en-US" sz="1200" b="0" i="0" u="none" strike="noStrike" baseline="0" dirty="0" err="1"/>
              <a:t>série</a:t>
            </a:r>
            <a:r>
              <a:rPr lang="en-US" sz="1200" b="0" i="0" u="none" strike="noStrike" baseline="0" dirty="0"/>
              <a:t> de </a:t>
            </a:r>
            <a:r>
              <a:rPr lang="en-US" sz="1200" b="0" i="0" u="none" strike="noStrike" baseline="0" dirty="0" err="1"/>
              <a:t>bibliotecas</a:t>
            </a:r>
            <a:r>
              <a:rPr lang="en-US" sz="1200" b="0" i="0" u="none" strike="noStrike" baseline="0" dirty="0"/>
              <a:t> e </a:t>
            </a:r>
            <a:r>
              <a:rPr lang="en-US" sz="1200" b="0" i="0" u="none" strike="noStrike" baseline="0" dirty="0" err="1"/>
              <a:t>suas</a:t>
            </a:r>
            <a:r>
              <a:rPr lang="en-US" sz="1200" b="0" i="0" u="none" strike="noStrike" baseline="0" dirty="0"/>
              <a:t> </a:t>
            </a:r>
            <a:r>
              <a:rPr lang="en-US" sz="1200" b="0" i="0" u="none" strike="noStrike" baseline="0" dirty="0" err="1"/>
              <a:t>relativas</a:t>
            </a:r>
            <a:r>
              <a:rPr lang="en-US" sz="1200" b="0" i="0" u="none" strike="noStrike" baseline="0" dirty="0"/>
              <a:t> </a:t>
            </a:r>
            <a:r>
              <a:rPr lang="en-US" sz="1200" b="0" i="0" u="none" strike="noStrike" baseline="0" dirty="0" err="1"/>
              <a:t>versões</a:t>
            </a:r>
            <a:r>
              <a:rPr lang="en-US" sz="1200" b="0" i="0" u="none" strike="noStrike" baseline="0" dirty="0"/>
              <a:t> que </a:t>
            </a:r>
            <a:r>
              <a:rPr lang="en-US" sz="1200" b="0" i="0" u="none" strike="noStrike" baseline="0" dirty="0" err="1"/>
              <a:t>podem</a:t>
            </a:r>
            <a:r>
              <a:rPr lang="en-US" sz="1200" b="0" i="0" u="none" strike="noStrike" baseline="0" dirty="0"/>
              <a:t> ser </a:t>
            </a:r>
            <a:r>
              <a:rPr lang="en-US" sz="1200" b="0" i="0" u="none" strike="noStrike" baseline="0" dirty="0" err="1"/>
              <a:t>consultadas</a:t>
            </a:r>
            <a:r>
              <a:rPr lang="en-US" sz="1200" b="0" i="0" u="none" strike="noStrike" baseline="0" dirty="0"/>
              <a:t> no </a:t>
            </a:r>
            <a:r>
              <a:rPr lang="en-US" sz="1200" b="0" i="0" u="none" strike="noStrike" baseline="0" dirty="0" err="1"/>
              <a:t>documento</a:t>
            </a:r>
            <a:r>
              <a:rPr lang="en-US" sz="1200" b="0" i="0" u="none" strike="noStrike" baseline="0" dirty="0"/>
              <a:t> requirements.</a:t>
            </a:r>
            <a:endParaRPr lang="pt-BR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7CC9ED-34DD-411F-92CC-3854BF9C8E57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53527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5A973-9FCC-4853-9BB3-DB1A14CF7159}" type="datetimeFigureOut">
              <a:rPr lang="pt-BR" smtClean="0"/>
              <a:t>24/03/2022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A7E0D-414B-4F28-B7B6-04BE357AD0C8}" type="slidenum">
              <a:rPr lang="pt-BR" smtClean="0"/>
              <a:t>‹N›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267718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5A973-9FCC-4853-9BB3-DB1A14CF7159}" type="datetimeFigureOut">
              <a:rPr lang="pt-BR" smtClean="0"/>
              <a:t>24/03/2022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A7E0D-414B-4F28-B7B6-04BE357AD0C8}" type="slidenum">
              <a:rPr lang="pt-BR" smtClean="0"/>
              <a:t>‹N›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801224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5A973-9FCC-4853-9BB3-DB1A14CF7159}" type="datetimeFigureOut">
              <a:rPr lang="pt-BR" smtClean="0"/>
              <a:t>24/03/2022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A7E0D-414B-4F28-B7B6-04BE357AD0C8}" type="slidenum">
              <a:rPr lang="pt-BR" smtClean="0"/>
              <a:t>‹N›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561095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5A973-9FCC-4853-9BB3-DB1A14CF7159}" type="datetimeFigureOut">
              <a:rPr lang="pt-BR" smtClean="0"/>
              <a:t>24/03/2022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A7E0D-414B-4F28-B7B6-04BE357AD0C8}" type="slidenum">
              <a:rPr lang="pt-BR" smtClean="0"/>
              <a:t>‹N›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638342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5A973-9FCC-4853-9BB3-DB1A14CF7159}" type="datetimeFigureOut">
              <a:rPr lang="pt-BR" smtClean="0"/>
              <a:t>24/03/2022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A7E0D-414B-4F28-B7B6-04BE357AD0C8}" type="slidenum">
              <a:rPr lang="pt-BR" smtClean="0"/>
              <a:t>‹N›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142332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5A973-9FCC-4853-9BB3-DB1A14CF7159}" type="datetimeFigureOut">
              <a:rPr lang="pt-BR" smtClean="0"/>
              <a:t>24/03/2022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A7E0D-414B-4F28-B7B6-04BE357AD0C8}" type="slidenum">
              <a:rPr lang="pt-BR" smtClean="0"/>
              <a:t>‹N›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630957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5A973-9FCC-4853-9BB3-DB1A14CF7159}" type="datetimeFigureOut">
              <a:rPr lang="pt-BR" smtClean="0"/>
              <a:t>24/03/2022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A7E0D-414B-4F28-B7B6-04BE357AD0C8}" type="slidenum">
              <a:rPr lang="pt-BR" smtClean="0"/>
              <a:t>‹N›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959241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5A973-9FCC-4853-9BB3-DB1A14CF7159}" type="datetimeFigureOut">
              <a:rPr lang="pt-BR" smtClean="0"/>
              <a:t>24/03/2022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A7E0D-414B-4F28-B7B6-04BE357AD0C8}" type="slidenum">
              <a:rPr lang="pt-BR" smtClean="0"/>
              <a:t>‹N›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273679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5A973-9FCC-4853-9BB3-DB1A14CF7159}" type="datetimeFigureOut">
              <a:rPr lang="pt-BR" smtClean="0"/>
              <a:t>24/03/2022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A7E0D-414B-4F28-B7B6-04BE357AD0C8}" type="slidenum">
              <a:rPr lang="pt-BR" smtClean="0"/>
              <a:t>‹N›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06381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5A973-9FCC-4853-9BB3-DB1A14CF7159}" type="datetimeFigureOut">
              <a:rPr lang="pt-BR" smtClean="0"/>
              <a:t>24/03/2022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A7E0D-414B-4F28-B7B6-04BE357AD0C8}" type="slidenum">
              <a:rPr lang="pt-BR" smtClean="0"/>
              <a:t>‹N›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057100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5A973-9FCC-4853-9BB3-DB1A14CF7159}" type="datetimeFigureOut">
              <a:rPr lang="pt-BR" smtClean="0"/>
              <a:t>24/03/2022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A7E0D-414B-4F28-B7B6-04BE357AD0C8}" type="slidenum">
              <a:rPr lang="pt-BR" smtClean="0"/>
              <a:t>‹N›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981553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35A973-9FCC-4853-9BB3-DB1A14CF7159}" type="datetimeFigureOut">
              <a:rPr lang="pt-BR" smtClean="0"/>
              <a:t>24/03/2022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2A7E0D-414B-4F28-B7B6-04BE357AD0C8}" type="slidenum">
              <a:rPr lang="pt-BR" smtClean="0"/>
              <a:t>‹N›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747745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18.jpe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3.png"/><Relationship Id="rId9" Type="http://schemas.microsoft.com/office/2007/relationships/diagramDrawing" Target="../diagrams/drawing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slide" Target="slide3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slide" Target="slide32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slide" Target="slide3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2.xml"/><Relationship Id="rId5" Type="http://schemas.openxmlformats.org/officeDocument/2006/relationships/image" Target="../media/image28.png"/><Relationship Id="rId4" Type="http://schemas.openxmlformats.org/officeDocument/2006/relationships/image" Target="../media/image27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slide" Target="slide32.xml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" Target="slide32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slide" Target="slide32.xml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slide" Target="slide3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slide" Target="slide3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slide" Target="slide3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" Target="slide32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slide" Target="slide3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slide" Target="slide32.xml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" Target="slide32.xml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" Target="slide32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" Target="slide32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slide" Target="slide32.xml"/><Relationship Id="rId4" Type="http://schemas.openxmlformats.org/officeDocument/2006/relationships/image" Target="../media/image5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image" Target="../media/image60.emf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image" Target="../media/image11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3.jpe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6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2" descr="lookaside.fbsbx.com/lookaside/crawler/media/?me...">
            <a:extLst>
              <a:ext uri="{FF2B5EF4-FFF2-40B4-BE49-F238E27FC236}">
                <a16:creationId xmlns:a16="http://schemas.microsoft.com/office/drawing/2014/main" id="{A6FCE6C6-E7A7-46C1-8C71-ECE74CC2D9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140" y="369701"/>
            <a:ext cx="2124075" cy="215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3FC845B-4AB8-4929-9111-BE24198CAB52}"/>
              </a:ext>
            </a:extLst>
          </p:cNvPr>
          <p:cNvSpPr txBox="1"/>
          <p:nvPr/>
        </p:nvSpPr>
        <p:spPr>
          <a:xfrm>
            <a:off x="5670816" y="154341"/>
            <a:ext cx="4158343" cy="8785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1000"/>
              </a:spcAft>
            </a:pPr>
            <a:r>
              <a:rPr lang="pt-BR" sz="1800" b="1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Pós-graduação </a:t>
            </a:r>
            <a:r>
              <a:rPr lang="pt-BR" sz="1800" b="1" i="1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Lato Sensu</a:t>
            </a:r>
            <a:r>
              <a:rPr lang="pt-BR" sz="1800" b="1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em Ciência de Dados e Big Data</a:t>
            </a:r>
            <a:endParaRPr lang="pt-BR" sz="16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DBAAEBD-E072-40AE-A99F-4CA22236311F}"/>
              </a:ext>
            </a:extLst>
          </p:cNvPr>
          <p:cNvSpPr txBox="1"/>
          <p:nvPr/>
        </p:nvSpPr>
        <p:spPr>
          <a:xfrm>
            <a:off x="5189789" y="2651385"/>
            <a:ext cx="5573486" cy="17095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1000"/>
              </a:spcAft>
            </a:pPr>
            <a:r>
              <a:rPr lang="pt-BR" sz="1800" b="1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PREVISÃO DA EXPECTATIVA DE VIDA DA POPULAÇÃO UTILIZANDO ALGORITMOS DE MACHINE LEARNING A PARTIR DE </a:t>
            </a:r>
            <a:r>
              <a:rPr lang="pt-BR" b="1" dirty="0">
                <a:latin typeface="Arial" panose="020B0604020202020204" pitchFamily="34" charset="0"/>
              </a:rPr>
              <a:t>INFORMAÇÕES SOCIOECONÔMICAS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47FDA20-360D-46C4-BA88-77F07EC8E078}"/>
              </a:ext>
            </a:extLst>
          </p:cNvPr>
          <p:cNvSpPr txBox="1"/>
          <p:nvPr/>
        </p:nvSpPr>
        <p:spPr>
          <a:xfrm>
            <a:off x="298659" y="4696455"/>
            <a:ext cx="3602314" cy="836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000"/>
              </a:spcAft>
            </a:pPr>
            <a:r>
              <a:rPr lang="pt-BR" sz="2000" u="sng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Aluno: </a:t>
            </a:r>
          </a:p>
          <a:p>
            <a:pPr>
              <a:spcAft>
                <a:spcPts val="1000"/>
              </a:spcAft>
            </a:pPr>
            <a:r>
              <a:rPr lang="pt-BR" sz="2000" u="sng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Alessandra de Assis Barbosa</a:t>
            </a:r>
            <a:endParaRPr lang="pt-BR" u="sng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B65A33C-4FCA-479D-B0EA-A3D5550079B6}"/>
              </a:ext>
            </a:extLst>
          </p:cNvPr>
          <p:cNvSpPr txBox="1"/>
          <p:nvPr/>
        </p:nvSpPr>
        <p:spPr>
          <a:xfrm>
            <a:off x="4827494" y="5893991"/>
            <a:ext cx="6096000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pt-BR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Belo Horizonte</a:t>
            </a:r>
            <a:endParaRPr lang="pt-BR" sz="16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algn="ctr">
              <a:spcAft>
                <a:spcPts val="600"/>
              </a:spcAft>
            </a:pPr>
            <a:r>
              <a:rPr lang="pt-BR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 2022 </a:t>
            </a:r>
            <a:endParaRPr lang="pt-BR" sz="16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96231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29B98970-7178-41FC-B2DB-9340B9552117}"/>
              </a:ext>
            </a:extLst>
          </p:cNvPr>
          <p:cNvSpPr txBox="1"/>
          <p:nvPr/>
        </p:nvSpPr>
        <p:spPr>
          <a:xfrm>
            <a:off x="5069940" y="301162"/>
            <a:ext cx="6172200" cy="1828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defTabSz="914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4400" b="1" i="1" u="none" cap="none" spc="0" dirty="0">
              <a:ln w="0"/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+mj-lt"/>
              <a:ea typeface="+mj-ea"/>
              <a:cs typeface="+mj-cs"/>
            </a:endParaRPr>
          </a:p>
        </p:txBody>
      </p:sp>
      <p:pic>
        <p:nvPicPr>
          <p:cNvPr id="10" name="Picture 9" descr="A person walking down a flight of stairs&#10;&#10;Description automatically generated with medium confidence">
            <a:extLst>
              <a:ext uri="{FF2B5EF4-FFF2-40B4-BE49-F238E27FC236}">
                <a16:creationId xmlns:a16="http://schemas.microsoft.com/office/drawing/2014/main" id="{03FDFF0E-A398-422C-ADC2-1B9A6C030B9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05" t="37912" r="5917"/>
          <a:stretch/>
        </p:blipFill>
        <p:spPr>
          <a:xfrm>
            <a:off x="0" y="-28447"/>
            <a:ext cx="7538484" cy="6918261"/>
          </a:xfrm>
          <a:prstGeom prst="rect">
            <a:avLst/>
          </a:prstGeom>
        </p:spPr>
      </p:pic>
      <p:grpSp>
        <p:nvGrpSpPr>
          <p:cNvPr id="44" name="Group 43">
            <a:extLst>
              <a:ext uri="{FF2B5EF4-FFF2-40B4-BE49-F238E27FC236}">
                <a16:creationId xmlns:a16="http://schemas.microsoft.com/office/drawing/2014/main" id="{9ABDB4AB-A4B4-4A49-BF30-DC457A359254}"/>
              </a:ext>
            </a:extLst>
          </p:cNvPr>
          <p:cNvGrpSpPr/>
          <p:nvPr/>
        </p:nvGrpSpPr>
        <p:grpSpPr>
          <a:xfrm>
            <a:off x="8495459" y="163248"/>
            <a:ext cx="3875522" cy="2104628"/>
            <a:chOff x="8316478" y="166084"/>
            <a:chExt cx="3875522" cy="2104628"/>
          </a:xfrm>
        </p:grpSpPr>
        <p:pic>
          <p:nvPicPr>
            <p:cNvPr id="46" name="Immagine 4" descr="Graphical user interface, application, PowerPoint&#10;&#10;Description automatically generated">
              <a:extLst>
                <a:ext uri="{FF2B5EF4-FFF2-40B4-BE49-F238E27FC236}">
                  <a16:creationId xmlns:a16="http://schemas.microsoft.com/office/drawing/2014/main" id="{1DD8DF36-37CD-481B-B64E-500C828567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9028" t="50000" r="50000" b="41235"/>
            <a:stretch/>
          </p:blipFill>
          <p:spPr>
            <a:xfrm>
              <a:off x="8316478" y="166084"/>
              <a:ext cx="3875522" cy="2104628"/>
            </a:xfrm>
            <a:prstGeom prst="rect">
              <a:avLst/>
            </a:prstGeom>
            <a:ln>
              <a:noFill/>
            </a:ln>
            <a:effectLst>
              <a:reflection blurRad="12700" stA="30000" endPos="30000" dist="5000" dir="5400000" sy="-100000" algn="bl" rotWithShape="0"/>
            </a:effectLst>
            <a:scene3d>
              <a:camera prst="perspectiveContrastingLeftFacing">
                <a:rot lat="300000" lon="19800000" rev="0"/>
              </a:camera>
              <a:lightRig rig="threePt" dir="t">
                <a:rot lat="0" lon="0" rev="2700000"/>
              </a:lightRig>
            </a:scene3d>
            <a:sp3d>
              <a:bevelT w="63500" h="50800"/>
            </a:sp3d>
          </p:spPr>
        </p:pic>
        <p:sp>
          <p:nvSpPr>
            <p:cNvPr id="53" name="CasellaDiTesto 5">
              <a:extLst>
                <a:ext uri="{FF2B5EF4-FFF2-40B4-BE49-F238E27FC236}">
                  <a16:creationId xmlns:a16="http://schemas.microsoft.com/office/drawing/2014/main" id="{655ABB1B-B23E-4534-8D37-A2CCEE8B5D16}"/>
                </a:ext>
              </a:extLst>
            </p:cNvPr>
            <p:cNvSpPr txBox="1"/>
            <p:nvPr/>
          </p:nvSpPr>
          <p:spPr>
            <a:xfrm>
              <a:off x="8568653" y="359656"/>
              <a:ext cx="3623347" cy="1311128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lvl="0" defTabSz="914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4400" b="1" i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Etapas</a:t>
              </a:r>
              <a:r>
                <a:rPr lang="en-US" sz="4400" b="1" i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do </a:t>
              </a:r>
              <a:r>
                <a:rPr lang="en-US" sz="4400" b="1" i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Trabalho</a:t>
              </a:r>
              <a:endParaRPr lang="en-US" sz="4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aphicFrame>
        <p:nvGraphicFramePr>
          <p:cNvPr id="55" name="TextBox 35">
            <a:extLst>
              <a:ext uri="{FF2B5EF4-FFF2-40B4-BE49-F238E27FC236}">
                <a16:creationId xmlns:a16="http://schemas.microsoft.com/office/drawing/2014/main" id="{B4B3CDA9-7ADF-81DE-B9B3-913DB031867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37322736"/>
              </p:ext>
            </p:extLst>
          </p:nvPr>
        </p:nvGraphicFramePr>
        <p:xfrm>
          <a:off x="7804297" y="2806995"/>
          <a:ext cx="4182121" cy="38504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31797045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9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DC45700-748A-4316-BFF1-8B7A0B7C5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248" y="89337"/>
            <a:ext cx="11813627" cy="747945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spcAft>
                <a:spcPts val="1000"/>
              </a:spcAft>
            </a:pPr>
            <a:r>
              <a:rPr lang="pt-BR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Coleta de Dados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323145D-407B-482B-B27E-F26437497FBB}"/>
              </a:ext>
            </a:extLst>
          </p:cNvPr>
          <p:cNvGrpSpPr/>
          <p:nvPr/>
        </p:nvGrpSpPr>
        <p:grpSpPr>
          <a:xfrm>
            <a:off x="3891516" y="1597432"/>
            <a:ext cx="8174359" cy="5328585"/>
            <a:chOff x="3733800" y="1533048"/>
            <a:chExt cx="7855399" cy="4785542"/>
          </a:xfrm>
        </p:grpSpPr>
        <p:pic>
          <p:nvPicPr>
            <p:cNvPr id="13" name="Picture 12" descr="Diagram&#10;&#10;Description automatically generated">
              <a:extLst>
                <a:ext uri="{FF2B5EF4-FFF2-40B4-BE49-F238E27FC236}">
                  <a16:creationId xmlns:a16="http://schemas.microsoft.com/office/drawing/2014/main" id="{50201ECC-FCC5-4720-8E26-C1A4388492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3659"/>
            <a:stretch/>
          </p:blipFill>
          <p:spPr>
            <a:xfrm>
              <a:off x="3743324" y="1562115"/>
              <a:ext cx="7845875" cy="4756475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DFB157A-92BD-40C4-A5E1-0A0BB5E7E813}"/>
                </a:ext>
              </a:extLst>
            </p:cNvPr>
            <p:cNvSpPr/>
            <p:nvPr/>
          </p:nvSpPr>
          <p:spPr>
            <a:xfrm>
              <a:off x="3733800" y="1533048"/>
              <a:ext cx="1085850" cy="45677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BB322E7B-F4B8-4268-8DE3-F8CCBC123E49}"/>
              </a:ext>
            </a:extLst>
          </p:cNvPr>
          <p:cNvSpPr txBox="1">
            <a:spLocks/>
          </p:cNvSpPr>
          <p:nvPr/>
        </p:nvSpPr>
        <p:spPr>
          <a:xfrm>
            <a:off x="354996" y="1946343"/>
            <a:ext cx="3994739" cy="92332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q"/>
            </a:pPr>
            <a:r>
              <a:rPr lang="pt-BR" sz="1800" b="1" dirty="0">
                <a:latin typeface="Calibri" panose="020F0502020204030204" pitchFamily="34" charset="0"/>
                <a:ea typeface="Calibri" panose="020F0502020204030204" pitchFamily="34" charset="0"/>
              </a:rPr>
              <a:t>Fontes</a:t>
            </a:r>
            <a:r>
              <a:rPr lang="pt-BR" sz="1800" dirty="0">
                <a:latin typeface="Calibri" panose="020F0502020204030204" pitchFamily="34" charset="0"/>
                <a:ea typeface="Calibri" panose="020F0502020204030204" pitchFamily="34" charset="0"/>
              </a:rPr>
              <a:t>: órgão mundial da saúde e das nações unidas, dados do IBGE, organização Our World in Data e API de geolocalização.</a:t>
            </a:r>
            <a:endParaRPr lang="pt-BR" sz="18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C4CD6B1-C602-4A84-9B92-4E501E6AA7CB}"/>
              </a:ext>
            </a:extLst>
          </p:cNvPr>
          <p:cNvSpPr txBox="1"/>
          <p:nvPr/>
        </p:nvSpPr>
        <p:spPr>
          <a:xfrm>
            <a:off x="354996" y="3227846"/>
            <a:ext cx="387929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pt-BR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Grandes áreas</a:t>
            </a:r>
            <a: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: economia,  ambientais,  demográficos, mortalidade,  imunização, saúde </a:t>
            </a:r>
            <a:endParaRPr lang="pt-BR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D652654-412E-4865-8A4C-21FA13C258AF}"/>
              </a:ext>
            </a:extLst>
          </p:cNvPr>
          <p:cNvSpPr txBox="1"/>
          <p:nvPr/>
        </p:nvSpPr>
        <p:spPr>
          <a:xfrm>
            <a:off x="354996" y="4594611"/>
            <a:ext cx="2698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pt-BR" sz="1800" b="1" dirty="0">
                <a:latin typeface="Calibri" panose="020F0502020204030204" pitchFamily="34" charset="0"/>
                <a:ea typeface="Calibri" panose="020F0502020204030204" pitchFamily="34" charset="0"/>
              </a:rPr>
              <a:t>Periodo</a:t>
            </a:r>
            <a:r>
              <a:rPr lang="pt-BR" sz="1800" dirty="0">
                <a:latin typeface="Calibri" panose="020F0502020204030204" pitchFamily="34" charset="0"/>
                <a:ea typeface="Calibri" panose="020F0502020204030204" pitchFamily="34" charset="0"/>
              </a:rPr>
              <a:t>: </a:t>
            </a:r>
            <a: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2000 à 2015</a:t>
            </a:r>
            <a:endParaRPr lang="pt-BR" dirty="0"/>
          </a:p>
        </p:txBody>
      </p:sp>
      <p:sp>
        <p:nvSpPr>
          <p:cNvPr id="2" name="Action Button: Get Information 1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897658E6-F702-4751-854B-9BFC947912CE}"/>
              </a:ext>
            </a:extLst>
          </p:cNvPr>
          <p:cNvSpPr/>
          <p:nvPr/>
        </p:nvSpPr>
        <p:spPr>
          <a:xfrm>
            <a:off x="10397067" y="592667"/>
            <a:ext cx="812800" cy="609600"/>
          </a:xfrm>
          <a:prstGeom prst="actionButtonInformat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326002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9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89073C1-ADDA-4CA9-97F1-7689290902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5927" y="1716245"/>
            <a:ext cx="9688296" cy="369179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x-none" sz="1800" b="1" kern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Criação de features</a:t>
            </a:r>
            <a:endParaRPr lang="it-IT" sz="1800" b="1" kern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Wingdings" panose="05000000000000000000" pitchFamily="2" charset="2"/>
              <a:buChar char="Ø"/>
            </a:pPr>
            <a:endParaRPr lang="pt-BR" sz="1800" b="1" kern="16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</p:txBody>
      </p:sp>
      <p:pic>
        <p:nvPicPr>
          <p:cNvPr id="12" name="image43.png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14DC231E-2F68-44CA-8B43-EB3015561065}"/>
              </a:ext>
            </a:extLst>
          </p:cNvPr>
          <p:cNvPicPr/>
          <p:nvPr/>
        </p:nvPicPr>
        <p:blipFill>
          <a:blip r:embed="rId3"/>
          <a:srcRect l="22283" t="39104" r="28999" b="46856"/>
          <a:stretch>
            <a:fillRect/>
          </a:stretch>
        </p:blipFill>
        <p:spPr>
          <a:xfrm>
            <a:off x="895202" y="2080202"/>
            <a:ext cx="6047858" cy="1322214"/>
          </a:xfrm>
          <a:prstGeom prst="rect">
            <a:avLst/>
          </a:prstGeom>
          <a:ln w="9525">
            <a:solidFill>
              <a:srgbClr val="FFFFFF"/>
            </a:solidFill>
            <a:prstDash val="solid"/>
          </a:ln>
        </p:spPr>
      </p:pic>
      <p:pic>
        <p:nvPicPr>
          <p:cNvPr id="11" name="image65.png" descr="Graphical user interface, text, application, table&#10;&#10;Description automatically generated">
            <a:extLst>
              <a:ext uri="{FF2B5EF4-FFF2-40B4-BE49-F238E27FC236}">
                <a16:creationId xmlns:a16="http://schemas.microsoft.com/office/drawing/2014/main" id="{827020A7-0201-4574-A0D3-A6D00170461B}"/>
              </a:ext>
            </a:extLst>
          </p:cNvPr>
          <p:cNvPicPr/>
          <p:nvPr/>
        </p:nvPicPr>
        <p:blipFill rotWithShape="1">
          <a:blip r:embed="rId4"/>
          <a:srcRect l="14000" t="26419" r="46092" b="54957"/>
          <a:stretch/>
        </p:blipFill>
        <p:spPr>
          <a:xfrm>
            <a:off x="252248" y="4257263"/>
            <a:ext cx="5244029" cy="1767156"/>
          </a:xfrm>
          <a:prstGeom prst="rect">
            <a:avLst/>
          </a:prstGeom>
          <a:ln/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DE057EC7-E0AB-4242-88A2-259629CD7DB1}"/>
              </a:ext>
            </a:extLst>
          </p:cNvPr>
          <p:cNvSpPr txBox="1"/>
          <p:nvPr/>
        </p:nvSpPr>
        <p:spPr>
          <a:xfrm>
            <a:off x="766655" y="3658974"/>
            <a:ext cx="60978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x-none" sz="1800" b="1" kern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Informação do Database</a:t>
            </a:r>
            <a:endParaRPr lang="pt-BR" sz="1800" b="1" kern="1600" dirty="0">
              <a:latin typeface="Arial" panose="020B060402020202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C1C1BE41-0642-4133-931A-7C53B0A35C1E}"/>
              </a:ext>
            </a:extLst>
          </p:cNvPr>
          <p:cNvSpPr txBox="1">
            <a:spLocks/>
          </p:cNvSpPr>
          <p:nvPr/>
        </p:nvSpPr>
        <p:spPr>
          <a:xfrm>
            <a:off x="252248" y="89337"/>
            <a:ext cx="11813627" cy="7479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  <a:spcAft>
                <a:spcPts val="1000"/>
              </a:spcAft>
            </a:pPr>
            <a:r>
              <a:rPr lang="pt-BR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Processamento Tratamento dos dados</a:t>
            </a:r>
          </a:p>
        </p:txBody>
      </p:sp>
      <p:sp>
        <p:nvSpPr>
          <p:cNvPr id="13" name="Action Button: Get Information 12">
            <a:hlinkClick r:id="rId5" action="ppaction://hlinksldjump" highlightClick="1"/>
            <a:extLst>
              <a:ext uri="{FF2B5EF4-FFF2-40B4-BE49-F238E27FC236}">
                <a16:creationId xmlns:a16="http://schemas.microsoft.com/office/drawing/2014/main" id="{F10BBF92-BFE7-40BC-85C1-92F2177D02EE}"/>
              </a:ext>
            </a:extLst>
          </p:cNvPr>
          <p:cNvSpPr/>
          <p:nvPr/>
        </p:nvSpPr>
        <p:spPr>
          <a:xfrm>
            <a:off x="10397067" y="592667"/>
            <a:ext cx="812800" cy="609600"/>
          </a:xfrm>
          <a:prstGeom prst="actionButtonInformat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795379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9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DC45700-748A-4316-BFF1-8B7A0B7C5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248" y="89337"/>
            <a:ext cx="11813627" cy="747945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spcAft>
                <a:spcPts val="1000"/>
              </a:spcAft>
            </a:pPr>
            <a:r>
              <a:rPr lang="pt-BR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Processamento Tratamento dos dados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EE02E0D2-1635-4772-B4FF-09017159B352}"/>
              </a:ext>
            </a:extLst>
          </p:cNvPr>
          <p:cNvSpPr txBox="1">
            <a:spLocks/>
          </p:cNvSpPr>
          <p:nvPr/>
        </p:nvSpPr>
        <p:spPr>
          <a:xfrm>
            <a:off x="252248" y="1727624"/>
            <a:ext cx="9688296" cy="30321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x-none" sz="1800" b="1" kern="1600" dirty="0">
                <a:latin typeface="Calibri" panose="020F0502020204030204" pitchFamily="34" charset="0"/>
                <a:cs typeface="Calibri" panose="020F0502020204030204" pitchFamily="34" charset="0"/>
              </a:rPr>
              <a:t>Estatística descritiva</a:t>
            </a:r>
            <a:endParaRPr lang="pt-BR" sz="1800" b="1" kern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Wingdings" panose="05000000000000000000" pitchFamily="2" charset="2"/>
              <a:buChar char="Ø"/>
            </a:pPr>
            <a:endParaRPr lang="pt-BR" sz="1800" dirty="0"/>
          </a:p>
        </p:txBody>
      </p:sp>
      <p:pic>
        <p:nvPicPr>
          <p:cNvPr id="18" name="image73.png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D7112DC-FECE-48B2-95DD-732336FDE237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459349" y="2732467"/>
            <a:ext cx="6536873" cy="3455682"/>
          </a:xfrm>
          <a:prstGeom prst="rect">
            <a:avLst/>
          </a:prstGeom>
          <a:ln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6E4640C-B8F5-4303-A045-8A627017366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511" t="25191" r="23866" b="33178"/>
          <a:stretch/>
        </p:blipFill>
        <p:spPr>
          <a:xfrm>
            <a:off x="7366179" y="2732467"/>
            <a:ext cx="4489121" cy="21184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69A2F4B-009E-4D81-A431-F0F27CB4125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8256" t="58915" r="40872" b="27441"/>
          <a:stretch/>
        </p:blipFill>
        <p:spPr>
          <a:xfrm>
            <a:off x="7712148" y="5252484"/>
            <a:ext cx="3763925" cy="935665"/>
          </a:xfrm>
          <a:prstGeom prst="rect">
            <a:avLst/>
          </a:prstGeom>
        </p:spPr>
      </p:pic>
      <p:sp>
        <p:nvSpPr>
          <p:cNvPr id="12" name="Action Button: Get Information 11">
            <a:hlinkClick r:id="rId6" action="ppaction://hlinksldjump" highlightClick="1"/>
            <a:extLst>
              <a:ext uri="{FF2B5EF4-FFF2-40B4-BE49-F238E27FC236}">
                <a16:creationId xmlns:a16="http://schemas.microsoft.com/office/drawing/2014/main" id="{2219E6BA-CA5E-4AA0-86EC-7A1B63EB0D0C}"/>
              </a:ext>
            </a:extLst>
          </p:cNvPr>
          <p:cNvSpPr/>
          <p:nvPr/>
        </p:nvSpPr>
        <p:spPr>
          <a:xfrm>
            <a:off x="10397067" y="592667"/>
            <a:ext cx="812800" cy="609600"/>
          </a:xfrm>
          <a:prstGeom prst="actionButtonInformat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159116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9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DC45700-748A-4316-BFF1-8B7A0B7C5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248" y="89337"/>
            <a:ext cx="11813627" cy="747945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spcAft>
                <a:spcPts val="1000"/>
              </a:spcAft>
            </a:pPr>
            <a:r>
              <a:rPr lang="pt-BR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Processamento Tratamento dos dados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996C3332-E469-4FE8-8FE8-D6C12466A7E6}"/>
              </a:ext>
            </a:extLst>
          </p:cNvPr>
          <p:cNvSpPr txBox="1">
            <a:spLocks/>
          </p:cNvSpPr>
          <p:nvPr/>
        </p:nvSpPr>
        <p:spPr>
          <a:xfrm>
            <a:off x="252248" y="1686769"/>
            <a:ext cx="3275805" cy="44388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spcBef>
                <a:spcPts val="1000"/>
              </a:spcBef>
              <a:buFont typeface="Wingdings" panose="05000000000000000000" pitchFamily="2" charset="2"/>
              <a:buChar char="Ø"/>
            </a:pPr>
            <a:r>
              <a:rPr lang="x-none" sz="1800" b="1" kern="1600">
                <a:latin typeface="Calibri" panose="020F0502020204030204" pitchFamily="34" charset="0"/>
                <a:cs typeface="Calibri" panose="020F0502020204030204" pitchFamily="34" charset="0"/>
              </a:rPr>
              <a:t>Dados </a:t>
            </a:r>
            <a:r>
              <a:rPr lang="it-IT" sz="1800" b="1" kern="1600">
                <a:latin typeface="Calibri" panose="020F0502020204030204" pitchFamily="34" charset="0"/>
                <a:cs typeface="Calibri" panose="020F0502020204030204" pitchFamily="34" charset="0"/>
              </a:rPr>
              <a:t>omissos e ruidosos </a:t>
            </a:r>
            <a:endParaRPr lang="pt-BR" sz="1800" b="1" kern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3" name="image68.png" descr="Chart, treemap chart&#10;&#10;Description automatically generated">
            <a:extLst>
              <a:ext uri="{FF2B5EF4-FFF2-40B4-BE49-F238E27FC236}">
                <a16:creationId xmlns:a16="http://schemas.microsoft.com/office/drawing/2014/main" id="{24C91441-0DAE-4F06-B433-5AF9E4FBB457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146014" y="1694574"/>
            <a:ext cx="6517044" cy="4118811"/>
          </a:xfrm>
          <a:prstGeom prst="rect">
            <a:avLst/>
          </a:prstGeom>
          <a:ln/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AA0F3A06-65D3-4308-9DF2-9C511A544F8F}"/>
              </a:ext>
            </a:extLst>
          </p:cNvPr>
          <p:cNvSpPr txBox="1">
            <a:spLocks/>
          </p:cNvSpPr>
          <p:nvPr/>
        </p:nvSpPr>
        <p:spPr>
          <a:xfrm>
            <a:off x="7179442" y="3168070"/>
            <a:ext cx="4730264" cy="96788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spcBef>
                <a:spcPts val="1000"/>
              </a:spcBef>
              <a:buFont typeface="Wingdings" panose="05000000000000000000" pitchFamily="2" charset="2"/>
              <a:buChar char="ü"/>
            </a:pPr>
            <a:r>
              <a:rPr lang="it-IT" sz="1800" b="1" kern="1600" dirty="0">
                <a:latin typeface="Calibri" panose="020F0502020204030204" pitchFamily="34" charset="0"/>
                <a:cs typeface="Calibri" panose="020F0502020204030204" pitchFamily="34" charset="0"/>
              </a:rPr>
              <a:t>Nova </a:t>
            </a:r>
            <a:r>
              <a:rPr lang="it-IT" sz="1800" b="1" kern="1600" dirty="0" err="1">
                <a:latin typeface="Calibri" panose="020F0502020204030204" pitchFamily="34" charset="0"/>
                <a:cs typeface="Calibri" panose="020F0502020204030204" pitchFamily="34" charset="0"/>
              </a:rPr>
              <a:t>coleta</a:t>
            </a:r>
            <a:r>
              <a:rPr lang="it-IT" sz="1800" b="1" kern="1600" dirty="0">
                <a:latin typeface="Calibri" panose="020F0502020204030204" pitchFamily="34" charset="0"/>
                <a:cs typeface="Calibri" panose="020F0502020204030204" pitchFamily="34" charset="0"/>
              </a:rPr>
              <a:t> de </a:t>
            </a:r>
            <a:r>
              <a:rPr lang="it-IT" sz="1800" b="1" kern="1600" dirty="0" err="1">
                <a:latin typeface="Calibri" panose="020F0502020204030204" pitchFamily="34" charset="0"/>
                <a:cs typeface="Calibri" panose="020F0502020204030204" pitchFamily="34" charset="0"/>
              </a:rPr>
              <a:t>dados</a:t>
            </a:r>
            <a:endParaRPr lang="it-IT" sz="1800" b="1" kern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spcBef>
                <a:spcPts val="1000"/>
              </a:spcBef>
              <a:buFont typeface="Wingdings" panose="05000000000000000000" pitchFamily="2" charset="2"/>
              <a:buChar char="ü"/>
            </a:pPr>
            <a:r>
              <a:rPr lang="it-IT" sz="1800" b="1" kern="1600" dirty="0" err="1">
                <a:latin typeface="Calibri" panose="020F0502020204030204" pitchFamily="34" charset="0"/>
                <a:cs typeface="Calibri" panose="020F0502020204030204" pitchFamily="34" charset="0"/>
              </a:rPr>
              <a:t>Estimaç</a:t>
            </a:r>
            <a:r>
              <a:rPr lang="pt-BR" sz="1800" b="1" kern="1600" dirty="0">
                <a:latin typeface="Calibri" panose="020F0502020204030204" pitchFamily="34" charset="0"/>
                <a:cs typeface="Calibri" panose="020F0502020204030204" pitchFamily="34" charset="0"/>
              </a:rPr>
              <a:t>ão dos valores utilizando </a:t>
            </a:r>
            <a:r>
              <a:rPr lang="it-IT" sz="1800" b="1" kern="1600" dirty="0">
                <a:latin typeface="Calibri" panose="020F0502020204030204" pitchFamily="34" charset="0"/>
                <a:cs typeface="Calibri" panose="020F0502020204030204" pitchFamily="34" charset="0"/>
              </a:rPr>
              <a:t>algoritmo KNN Input</a:t>
            </a:r>
          </a:p>
          <a:p>
            <a:pPr marL="285750" indent="-285750">
              <a:spcBef>
                <a:spcPts val="1000"/>
              </a:spcBef>
              <a:buFont typeface="Wingdings" panose="05000000000000000000" pitchFamily="2" charset="2"/>
              <a:buChar char="ü"/>
            </a:pPr>
            <a:r>
              <a:rPr lang="it-IT" sz="1800" b="1" kern="1600" dirty="0" err="1">
                <a:latin typeface="Calibri" panose="020F0502020204030204" pitchFamily="34" charset="0"/>
                <a:cs typeface="Calibri" panose="020F0502020204030204" pitchFamily="34" charset="0"/>
              </a:rPr>
              <a:t>Eliminaç</a:t>
            </a:r>
            <a:r>
              <a:rPr lang="pt-BR" sz="1800" b="1" kern="1600" dirty="0">
                <a:latin typeface="Calibri" panose="020F0502020204030204" pitchFamily="34" charset="0"/>
                <a:cs typeface="Calibri" panose="020F0502020204030204" pitchFamily="34" charset="0"/>
              </a:rPr>
              <a:t>ã</a:t>
            </a:r>
            <a:r>
              <a:rPr lang="it-IT" sz="1800" b="1" kern="1600" dirty="0">
                <a:latin typeface="Calibri" panose="020F0502020204030204" pitchFamily="34" charset="0"/>
                <a:cs typeface="Calibri" panose="020F0502020204030204" pitchFamily="34" charset="0"/>
              </a:rPr>
              <a:t>o de </a:t>
            </a:r>
            <a:r>
              <a:rPr lang="it-IT" sz="1800" b="1" kern="1600" dirty="0" err="1">
                <a:latin typeface="Calibri" panose="020F0502020204030204" pitchFamily="34" charset="0"/>
                <a:cs typeface="Calibri" panose="020F0502020204030204" pitchFamily="34" charset="0"/>
              </a:rPr>
              <a:t>linhas</a:t>
            </a:r>
            <a:r>
              <a:rPr lang="it-IT" sz="1800" b="1" kern="1600" dirty="0">
                <a:latin typeface="Calibri" panose="020F0502020204030204" pitchFamily="34" charset="0"/>
                <a:cs typeface="Calibri" panose="020F0502020204030204" pitchFamily="34" charset="0"/>
              </a:rPr>
              <a:t> do DB </a:t>
            </a:r>
            <a:r>
              <a:rPr lang="it-IT" sz="1800" b="1" kern="1600" dirty="0" err="1">
                <a:latin typeface="Calibri" panose="020F0502020204030204" pitchFamily="34" charset="0"/>
                <a:cs typeface="Calibri" panose="020F0502020204030204" pitchFamily="34" charset="0"/>
              </a:rPr>
              <a:t>com</a:t>
            </a:r>
            <a:r>
              <a:rPr lang="it-IT" sz="1800" b="1" kern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it-IT" sz="1800" b="1" kern="1600" dirty="0" err="1">
                <a:latin typeface="Calibri" panose="020F0502020204030204" pitchFamily="34" charset="0"/>
                <a:cs typeface="Calibri" panose="020F0502020204030204" pitchFamily="34" charset="0"/>
              </a:rPr>
              <a:t>dados</a:t>
            </a:r>
            <a:r>
              <a:rPr lang="it-IT" sz="1800" b="1" kern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it-IT" sz="1800" b="1" kern="1600" dirty="0" err="1">
                <a:latin typeface="Calibri" panose="020F0502020204030204" pitchFamily="34" charset="0"/>
                <a:cs typeface="Calibri" panose="020F0502020204030204" pitchFamily="34" charset="0"/>
              </a:rPr>
              <a:t>faltantes</a:t>
            </a:r>
            <a:endParaRPr lang="it-IT" sz="1800" b="1" kern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Action Button: Get Information 10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69E890B3-24B7-4030-81D1-1DA1F556FBDD}"/>
              </a:ext>
            </a:extLst>
          </p:cNvPr>
          <p:cNvSpPr/>
          <p:nvPr/>
        </p:nvSpPr>
        <p:spPr>
          <a:xfrm>
            <a:off x="10397067" y="592667"/>
            <a:ext cx="812800" cy="609600"/>
          </a:xfrm>
          <a:prstGeom prst="actionButtonInformat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253255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9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DC45700-748A-4316-BFF1-8B7A0B7C5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248" y="89337"/>
            <a:ext cx="11813627" cy="747945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spcAft>
                <a:spcPts val="1000"/>
              </a:spcAft>
            </a:pPr>
            <a:r>
              <a:rPr lang="pt-BR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Processamento Tratamento dos dados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AB074654-1FAA-4E8B-B30A-0BE69E3401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452" t="23195" r="51747" b="7952"/>
          <a:stretch/>
        </p:blipFill>
        <p:spPr>
          <a:xfrm>
            <a:off x="459350" y="1686769"/>
            <a:ext cx="2250799" cy="4897015"/>
          </a:xfrm>
          <a:prstGeom prst="rect">
            <a:avLst/>
          </a:prstGeom>
        </p:spPr>
      </p:pic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DE8886F3-4B56-4482-BF59-74450621679A}"/>
              </a:ext>
            </a:extLst>
          </p:cNvPr>
          <p:cNvSpPr txBox="1"/>
          <p:nvPr/>
        </p:nvSpPr>
        <p:spPr>
          <a:xfrm>
            <a:off x="2816531" y="1707708"/>
            <a:ext cx="838828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b="1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PIB</a:t>
            </a:r>
            <a:r>
              <a:rPr lang="pt-BR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(GDP)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 </a:t>
            </a:r>
            <a:r>
              <a:rPr lang="pt-BR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- Decidiu-se por coletar novamente o dado de uma outra fonte mais confiável e por substituir os dados anteriores. </a:t>
            </a:r>
            <a:endParaRPr lang="pt-BR" dirty="0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F29E00E1-873B-4AEC-ADE9-7910D2FD6812}"/>
              </a:ext>
            </a:extLst>
          </p:cNvPr>
          <p:cNvSpPr txBox="1"/>
          <p:nvPr/>
        </p:nvSpPr>
        <p:spPr>
          <a:xfrm>
            <a:off x="2816531" y="2722724"/>
            <a:ext cx="881085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>
                <a:solidFill>
                  <a:srgbClr val="000000"/>
                </a:solidFill>
                <a:latin typeface="Calibri" panose="020F0502020204030204" pitchFamily="34" charset="0"/>
              </a:rPr>
              <a:t>% Despesa com a saude (P</a:t>
            </a:r>
            <a:r>
              <a:rPr lang="pt-BR" sz="1800" b="1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ercentage</a:t>
            </a:r>
            <a:r>
              <a:rPr lang="pt-BR" b="1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800" b="1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expenditure) - </a:t>
            </a:r>
            <a:r>
              <a:rPr lang="pt-BR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Decidiu-se por eliminar a feature dado que a variável total_expenditure pode ser considerada como uma sua derivante. </a:t>
            </a:r>
            <a:endParaRPr lang="pt-BR" dirty="0"/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EE12DA54-CFC5-4103-86C0-23CF866DAD21}"/>
              </a:ext>
            </a:extLst>
          </p:cNvPr>
          <p:cNvSpPr txBox="1"/>
          <p:nvPr/>
        </p:nvSpPr>
        <p:spPr>
          <a:xfrm>
            <a:off x="2801911" y="3705053"/>
            <a:ext cx="891724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Alcohol, </a:t>
            </a:r>
            <a:r>
              <a:rPr lang="en-US" b="1" dirty="0" err="1">
                <a:solidFill>
                  <a:srgbClr val="000000"/>
                </a:solidFill>
                <a:latin typeface="Calibri" panose="020F0502020204030204" pitchFamily="34" charset="0"/>
              </a:rPr>
              <a:t>Despesa</a:t>
            </a:r>
            <a:r>
              <a:rPr lang="en-US" b="1" dirty="0">
                <a:solidFill>
                  <a:srgbClr val="000000"/>
                </a:solidFill>
                <a:latin typeface="Calibri" panose="020F0502020204030204" pitchFamily="34" charset="0"/>
              </a:rPr>
              <a:t> com a </a:t>
            </a:r>
            <a:r>
              <a:rPr lang="en-US" b="1" dirty="0" err="1">
                <a:solidFill>
                  <a:srgbClr val="000000"/>
                </a:solidFill>
                <a:latin typeface="Calibri" panose="020F0502020204030204" pitchFamily="34" charset="0"/>
              </a:rPr>
              <a:t>saùde</a:t>
            </a:r>
            <a:r>
              <a:rPr lang="en-US" b="1" dirty="0">
                <a:solidFill>
                  <a:srgbClr val="000000"/>
                </a:solidFill>
                <a:latin typeface="Calibri" panose="020F0502020204030204" pitchFamily="34" charset="0"/>
              </a:rPr>
              <a:t>, </a:t>
            </a:r>
            <a:r>
              <a:rPr lang="en-US" b="1" dirty="0" err="1">
                <a:solidFill>
                  <a:srgbClr val="000000"/>
                </a:solidFill>
                <a:latin typeface="Calibri" panose="020F0502020204030204" pitchFamily="34" charset="0"/>
              </a:rPr>
              <a:t>Indice</a:t>
            </a:r>
            <a:r>
              <a:rPr lang="en-US" b="1" dirty="0">
                <a:solidFill>
                  <a:srgbClr val="000000"/>
                </a:solidFill>
                <a:latin typeface="Calibri" panose="020F0502020204030204" pitchFamily="34" charset="0"/>
              </a:rPr>
              <a:t> de </a:t>
            </a:r>
            <a:r>
              <a:rPr lang="en-US" b="1" dirty="0" err="1">
                <a:solidFill>
                  <a:srgbClr val="000000"/>
                </a:solidFill>
                <a:latin typeface="Calibri" panose="020F0502020204030204" pitchFamily="34" charset="0"/>
              </a:rPr>
              <a:t>desenvolvimento</a:t>
            </a:r>
            <a:r>
              <a:rPr lang="en-US" b="1" dirty="0">
                <a:solidFill>
                  <a:srgbClr val="000000"/>
                </a:solidFill>
                <a:latin typeface="Calibri" panose="020F0502020204030204" pitchFamily="34" charset="0"/>
              </a:rPr>
              <a:t>, </a:t>
            </a:r>
            <a:r>
              <a:rPr lang="en-US" b="1" dirty="0" err="1">
                <a:solidFill>
                  <a:srgbClr val="000000"/>
                </a:solidFill>
                <a:latin typeface="Calibri" panose="020F0502020204030204" pitchFamily="34" charset="0"/>
              </a:rPr>
              <a:t>Escolaridade</a:t>
            </a:r>
            <a:r>
              <a:rPr lang="en-US" b="1" dirty="0">
                <a:solidFill>
                  <a:srgbClr val="000000"/>
                </a:solidFill>
                <a:latin typeface="Calibri" panose="020F0502020204030204" pitchFamily="34" charset="0"/>
              </a:rPr>
              <a:t>,</a:t>
            </a:r>
            <a:r>
              <a:rPr lang="en-US" sz="1800" b="1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 Hepatitis B -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U</a:t>
            </a:r>
            <a:r>
              <a:rPr lang="pt-BR" sz="180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t</a:t>
            </a:r>
            <a:r>
              <a:rPr lang="pt-BR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ilizamos o algoritmo KNN (K-Nearest Neighbor) que tem como objetivo determinar a qual grupo uma determinada variavel vai pertencer com base nas amostras vizinhas. </a:t>
            </a:r>
            <a:endParaRPr lang="pt-BR" dirty="0"/>
          </a:p>
        </p:txBody>
      </p:sp>
      <p:pic>
        <p:nvPicPr>
          <p:cNvPr id="3074" name="Picture 2" descr="Architecture of the ANN network k-Nearest Neighbor (k-NN) Classifier |  Download Scientific Diagram">
            <a:extLst>
              <a:ext uri="{FF2B5EF4-FFF2-40B4-BE49-F238E27FC236}">
                <a16:creationId xmlns:a16="http://schemas.microsoft.com/office/drawing/2014/main" id="{B84BC326-5CA9-4FBE-9699-A788AA45B0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6259" y="4919279"/>
            <a:ext cx="2771775" cy="1647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image50.png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B9E4E87-DF87-4C1B-ADF8-5EDACE4CA4BE}"/>
              </a:ext>
            </a:extLst>
          </p:cNvPr>
          <p:cNvPicPr/>
          <p:nvPr/>
        </p:nvPicPr>
        <p:blipFill>
          <a:blip r:embed="rId5"/>
          <a:srcRect l="21828" t="50176" r="21728" b="31007"/>
          <a:stretch>
            <a:fillRect/>
          </a:stretch>
        </p:blipFill>
        <p:spPr>
          <a:xfrm>
            <a:off x="6095998" y="4964381"/>
            <a:ext cx="5760085" cy="1079500"/>
          </a:xfrm>
          <a:prstGeom prst="rect">
            <a:avLst/>
          </a:prstGeom>
          <a:ln/>
        </p:spPr>
      </p:pic>
      <p:sp>
        <p:nvSpPr>
          <p:cNvPr id="15" name="Action Button: Get Information 14">
            <a:hlinkClick r:id="rId6" action="ppaction://hlinksldjump" highlightClick="1"/>
            <a:extLst>
              <a:ext uri="{FF2B5EF4-FFF2-40B4-BE49-F238E27FC236}">
                <a16:creationId xmlns:a16="http://schemas.microsoft.com/office/drawing/2014/main" id="{CD64112D-0E77-481B-9861-09B091744B46}"/>
              </a:ext>
            </a:extLst>
          </p:cNvPr>
          <p:cNvSpPr/>
          <p:nvPr/>
        </p:nvSpPr>
        <p:spPr>
          <a:xfrm>
            <a:off x="10397067" y="592667"/>
            <a:ext cx="812800" cy="609600"/>
          </a:xfrm>
          <a:prstGeom prst="actionButtonInformat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36929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9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DC45700-748A-4316-BFF1-8B7A0B7C5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248" y="89337"/>
            <a:ext cx="11813627" cy="747945"/>
          </a:xfrm>
        </p:spPr>
        <p:txBody>
          <a:bodyPr vert="horz" lIns="91440" tIns="45720" rIns="91440" bIns="45720" rtlCol="0" anchor="ctr">
            <a:noAutofit/>
          </a:bodyPr>
          <a:lstStyle/>
          <a:p>
            <a:pPr>
              <a:lnSpc>
                <a:spcPct val="150000"/>
              </a:lnSpc>
              <a:spcAft>
                <a:spcPts val="1000"/>
              </a:spcAft>
            </a:pPr>
            <a:r>
              <a:rPr lang="pt-BR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Análise e Exploração dos Dados</a:t>
            </a:r>
          </a:p>
        </p:txBody>
      </p:sp>
      <p:pic>
        <p:nvPicPr>
          <p:cNvPr id="8" name="image51.png" descr="Chart, bar chart&#10;&#10;Description automatically generated">
            <a:extLst>
              <a:ext uri="{FF2B5EF4-FFF2-40B4-BE49-F238E27FC236}">
                <a16:creationId xmlns:a16="http://schemas.microsoft.com/office/drawing/2014/main" id="{B13F77F5-86AC-4757-B3ED-001DEFDCD9E3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208409" y="2561720"/>
            <a:ext cx="6462446" cy="3147238"/>
          </a:xfrm>
          <a:prstGeom prst="rect">
            <a:avLst/>
          </a:prstGeom>
          <a:ln/>
        </p:spPr>
      </p:pic>
      <p:pic>
        <p:nvPicPr>
          <p:cNvPr id="9" name="image53.png" descr="Chart&#10;&#10;Description automatically generated">
            <a:extLst>
              <a:ext uri="{FF2B5EF4-FFF2-40B4-BE49-F238E27FC236}">
                <a16:creationId xmlns:a16="http://schemas.microsoft.com/office/drawing/2014/main" id="{CF1C37E8-9AD6-43B5-8604-88F3A2B9ABCB}"/>
              </a:ext>
            </a:extLst>
          </p:cNvPr>
          <p:cNvPicPr/>
          <p:nvPr/>
        </p:nvPicPr>
        <p:blipFill rotWithShape="1">
          <a:blip r:embed="rId4"/>
          <a:srcRect l="50817"/>
          <a:stretch/>
        </p:blipFill>
        <p:spPr>
          <a:xfrm>
            <a:off x="6879263" y="2339165"/>
            <a:ext cx="5186611" cy="4369982"/>
          </a:xfrm>
          <a:prstGeom prst="rect">
            <a:avLst/>
          </a:prstGeom>
          <a:ln/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CC9DDBA-3B07-40A7-9937-5F9A2B70BC89}"/>
              </a:ext>
            </a:extLst>
          </p:cNvPr>
          <p:cNvSpPr txBox="1"/>
          <p:nvPr/>
        </p:nvSpPr>
        <p:spPr>
          <a:xfrm>
            <a:off x="1150852" y="2007722"/>
            <a:ext cx="5267789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pt-BR" sz="1800" u="none" strike="noStrike" dirty="0">
                <a:effectLst/>
                <a:latin typeface="Noto Sans Symbols"/>
                <a:ea typeface="Noto Sans Symbols"/>
                <a:cs typeface="Noto Sans Symbols"/>
              </a:rPr>
              <a:t>Países</a:t>
            </a:r>
            <a:r>
              <a:rPr lang="it-IT" dirty="0"/>
              <a:t> </a:t>
            </a:r>
            <a:r>
              <a:rPr lang="it-IT" dirty="0" err="1"/>
              <a:t>com</a:t>
            </a:r>
            <a:r>
              <a:rPr lang="it-IT" dirty="0"/>
              <a:t> </a:t>
            </a:r>
            <a:r>
              <a:rPr lang="it-IT" dirty="0" err="1"/>
              <a:t>expectativa</a:t>
            </a:r>
            <a:r>
              <a:rPr lang="it-IT" dirty="0"/>
              <a:t> de </a:t>
            </a:r>
            <a:r>
              <a:rPr lang="it-IT" dirty="0" err="1"/>
              <a:t>vida</a:t>
            </a:r>
            <a:r>
              <a:rPr lang="it-IT" dirty="0"/>
              <a:t> mais  </a:t>
            </a:r>
            <a:r>
              <a:rPr lang="it-IT" dirty="0" err="1"/>
              <a:t>baixa</a:t>
            </a:r>
            <a:r>
              <a:rPr lang="it-IT" dirty="0"/>
              <a:t> e mais alta </a:t>
            </a:r>
            <a:endParaRPr lang="pt-B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469FE7F-1870-43C8-8C54-AC29295BDD52}"/>
              </a:ext>
            </a:extLst>
          </p:cNvPr>
          <p:cNvSpPr txBox="1"/>
          <p:nvPr/>
        </p:nvSpPr>
        <p:spPr>
          <a:xfrm>
            <a:off x="7516593" y="1641094"/>
            <a:ext cx="4329775" cy="6463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pPr algn="ctr"/>
            <a:r>
              <a:rPr lang="it-IT" dirty="0" err="1"/>
              <a:t>Expectativa</a:t>
            </a:r>
            <a:r>
              <a:rPr lang="it-IT" dirty="0"/>
              <a:t> de </a:t>
            </a:r>
            <a:r>
              <a:rPr lang="it-IT" dirty="0" err="1"/>
              <a:t>vida</a:t>
            </a:r>
            <a:r>
              <a:rPr lang="it-IT" dirty="0"/>
              <a:t> nos </a:t>
            </a:r>
          </a:p>
          <a:p>
            <a:pPr algn="ctr"/>
            <a:r>
              <a:rPr lang="pt-BR" dirty="0">
                <a:latin typeface="Noto Sans Symbols"/>
                <a:ea typeface="Noto Sans Symbols"/>
                <a:cs typeface="Noto Sans Symbols"/>
              </a:rPr>
              <a:t>p</a:t>
            </a:r>
            <a:r>
              <a:rPr lang="pt-BR" sz="1800" u="none" strike="noStrike" dirty="0">
                <a:effectLst/>
                <a:latin typeface="Noto Sans Symbols"/>
                <a:ea typeface="Noto Sans Symbols"/>
                <a:cs typeface="Noto Sans Symbols"/>
              </a:rPr>
              <a:t>aíses</a:t>
            </a:r>
            <a:r>
              <a:rPr lang="it-IT" dirty="0"/>
              <a:t> </a:t>
            </a:r>
            <a:r>
              <a:rPr lang="it-IT" dirty="0" err="1"/>
              <a:t>desenvolvidos</a:t>
            </a:r>
            <a:r>
              <a:rPr lang="it-IT" dirty="0"/>
              <a:t> e em </a:t>
            </a:r>
            <a:r>
              <a:rPr lang="it-IT" dirty="0" err="1"/>
              <a:t>desenvolvimento</a:t>
            </a:r>
            <a:endParaRPr lang="pt-B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A44B5C-5370-4533-90AD-92B9E67151D9}"/>
              </a:ext>
            </a:extLst>
          </p:cNvPr>
          <p:cNvSpPr txBox="1"/>
          <p:nvPr/>
        </p:nvSpPr>
        <p:spPr>
          <a:xfrm>
            <a:off x="7553286" y="2598270"/>
            <a:ext cx="1124026" cy="215444"/>
          </a:xfrm>
          <a:prstGeom prst="rect">
            <a:avLst/>
          </a:prstGeom>
          <a:solidFill>
            <a:srgbClr val="E6D0C9"/>
          </a:solidFill>
        </p:spPr>
        <p:txBody>
          <a:bodyPr wrap="square" rtlCol="0">
            <a:spAutoFit/>
          </a:bodyPr>
          <a:lstStyle/>
          <a:p>
            <a:r>
              <a:rPr lang="it-IT" sz="800" dirty="0" err="1"/>
              <a:t>Desenvolvido</a:t>
            </a:r>
            <a:endParaRPr lang="pt-BR" sz="8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AB85A55-B5BD-4ED3-95DD-B3069AA431AC}"/>
              </a:ext>
            </a:extLst>
          </p:cNvPr>
          <p:cNvSpPr txBox="1"/>
          <p:nvPr/>
        </p:nvSpPr>
        <p:spPr>
          <a:xfrm>
            <a:off x="7553286" y="2921436"/>
            <a:ext cx="1124026" cy="215444"/>
          </a:xfrm>
          <a:prstGeom prst="rect">
            <a:avLst/>
          </a:prstGeom>
          <a:solidFill>
            <a:srgbClr val="C2CBE1"/>
          </a:solidFill>
        </p:spPr>
        <p:txBody>
          <a:bodyPr wrap="none" rtlCol="0">
            <a:spAutoFit/>
          </a:bodyPr>
          <a:lstStyle/>
          <a:p>
            <a:pPr algn="ctr"/>
            <a:r>
              <a:rPr lang="it-IT" sz="800" dirty="0"/>
              <a:t>Em </a:t>
            </a:r>
            <a:r>
              <a:rPr lang="it-IT" sz="800" dirty="0" err="1"/>
              <a:t>Desenvolvidmento</a:t>
            </a:r>
            <a:endParaRPr lang="pt-BR" sz="800" dirty="0"/>
          </a:p>
        </p:txBody>
      </p:sp>
    </p:spTree>
    <p:extLst>
      <p:ext uri="{BB962C8B-B14F-4D97-AF65-F5344CB8AC3E}">
        <p14:creationId xmlns:p14="http://schemas.microsoft.com/office/powerpoint/2010/main" val="41426383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9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DC45700-748A-4316-BFF1-8B7A0B7C5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248" y="89337"/>
            <a:ext cx="11813627" cy="747945"/>
          </a:xfrm>
        </p:spPr>
        <p:txBody>
          <a:bodyPr vert="horz" lIns="91440" tIns="45720" rIns="91440" bIns="45720" rtlCol="0" anchor="ctr">
            <a:noAutofit/>
          </a:bodyPr>
          <a:lstStyle/>
          <a:p>
            <a:pPr>
              <a:lnSpc>
                <a:spcPct val="150000"/>
              </a:lnSpc>
              <a:spcAft>
                <a:spcPts val="1000"/>
              </a:spcAft>
            </a:pPr>
            <a:r>
              <a:rPr lang="pt-BR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Análise e Exploração dos Dados</a:t>
            </a:r>
          </a:p>
        </p:txBody>
      </p:sp>
      <p:pic>
        <p:nvPicPr>
          <p:cNvPr id="8" name="image64.png" descr="Chart&#10;&#10;Description automatically generated">
            <a:extLst>
              <a:ext uri="{FF2B5EF4-FFF2-40B4-BE49-F238E27FC236}">
                <a16:creationId xmlns:a16="http://schemas.microsoft.com/office/drawing/2014/main" id="{E6954E52-1CE3-457C-8B42-7008D811E53C}"/>
              </a:ext>
            </a:extLst>
          </p:cNvPr>
          <p:cNvPicPr/>
          <p:nvPr/>
        </p:nvPicPr>
        <p:blipFill rotWithShape="1">
          <a:blip r:embed="rId3"/>
          <a:srcRect l="50455"/>
          <a:stretch/>
        </p:blipFill>
        <p:spPr>
          <a:xfrm>
            <a:off x="1600200" y="2589627"/>
            <a:ext cx="2853855" cy="2781300"/>
          </a:xfrm>
          <a:prstGeom prst="rect">
            <a:avLst/>
          </a:prstGeom>
          <a:ln/>
        </p:spPr>
      </p:pic>
      <p:sp>
        <p:nvSpPr>
          <p:cNvPr id="10" name="CasellaDiTesto 1">
            <a:extLst>
              <a:ext uri="{FF2B5EF4-FFF2-40B4-BE49-F238E27FC236}">
                <a16:creationId xmlns:a16="http://schemas.microsoft.com/office/drawing/2014/main" id="{3135390B-B195-43DC-B2DC-2358A49891DB}"/>
              </a:ext>
            </a:extLst>
          </p:cNvPr>
          <p:cNvSpPr txBox="1"/>
          <p:nvPr/>
        </p:nvSpPr>
        <p:spPr>
          <a:xfrm>
            <a:off x="2772454" y="1686769"/>
            <a:ext cx="6380721" cy="39215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Como è a variaçao da expectativa de vida dentro dos continentes?</a:t>
            </a:r>
          </a:p>
        </p:txBody>
      </p:sp>
      <p:pic>
        <p:nvPicPr>
          <p:cNvPr id="12" name="image12.png" descr="Chart, box and whisker chart&#10;&#10;Description automatically generated">
            <a:extLst>
              <a:ext uri="{FF2B5EF4-FFF2-40B4-BE49-F238E27FC236}">
                <a16:creationId xmlns:a16="http://schemas.microsoft.com/office/drawing/2014/main" id="{4CE3D2DB-8269-49B8-8422-7EA6557A615E}"/>
              </a:ext>
            </a:extLst>
          </p:cNvPr>
          <p:cNvPicPr/>
          <p:nvPr/>
        </p:nvPicPr>
        <p:blipFill>
          <a:blip r:embed="rId4"/>
          <a:srcRect/>
          <a:stretch>
            <a:fillRect/>
          </a:stretch>
        </p:blipFill>
        <p:spPr>
          <a:xfrm>
            <a:off x="5072377" y="2589626"/>
            <a:ext cx="5324689" cy="2781299"/>
          </a:xfrm>
          <a:prstGeom prst="rect">
            <a:avLst/>
          </a:prstGeom>
          <a:ln/>
        </p:spPr>
      </p:pic>
      <p:sp>
        <p:nvSpPr>
          <p:cNvPr id="13" name="Action Button: Get Information 12">
            <a:hlinkClick r:id="rId5" action="ppaction://hlinksldjump" highlightClick="1"/>
            <a:extLst>
              <a:ext uri="{FF2B5EF4-FFF2-40B4-BE49-F238E27FC236}">
                <a16:creationId xmlns:a16="http://schemas.microsoft.com/office/drawing/2014/main" id="{4F36C04D-E41F-4165-B5C5-DA408C6E7280}"/>
              </a:ext>
            </a:extLst>
          </p:cNvPr>
          <p:cNvSpPr/>
          <p:nvPr/>
        </p:nvSpPr>
        <p:spPr>
          <a:xfrm>
            <a:off x="10397067" y="592667"/>
            <a:ext cx="812800" cy="609600"/>
          </a:xfrm>
          <a:prstGeom prst="actionButtonInformat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243514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9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DC45700-748A-4316-BFF1-8B7A0B7C5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248" y="89337"/>
            <a:ext cx="11813627" cy="747945"/>
          </a:xfrm>
        </p:spPr>
        <p:txBody>
          <a:bodyPr vert="horz" lIns="91440" tIns="45720" rIns="91440" bIns="45720" rtlCol="0" anchor="ctr">
            <a:noAutofit/>
          </a:bodyPr>
          <a:lstStyle/>
          <a:p>
            <a:pPr>
              <a:lnSpc>
                <a:spcPct val="150000"/>
              </a:lnSpc>
              <a:spcAft>
                <a:spcPts val="1000"/>
              </a:spcAft>
            </a:pPr>
            <a:r>
              <a:rPr lang="pt-BR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Análise e Exploração dos Dados</a:t>
            </a:r>
          </a:p>
        </p:txBody>
      </p:sp>
      <p:sp>
        <p:nvSpPr>
          <p:cNvPr id="11" name="CasellaDiTesto 9">
            <a:extLst>
              <a:ext uri="{FF2B5EF4-FFF2-40B4-BE49-F238E27FC236}">
                <a16:creationId xmlns:a16="http://schemas.microsoft.com/office/drawing/2014/main" id="{75C10179-C8FE-4D2B-B954-36608FF29098}"/>
              </a:ext>
            </a:extLst>
          </p:cNvPr>
          <p:cNvSpPr txBox="1"/>
          <p:nvPr/>
        </p:nvSpPr>
        <p:spPr>
          <a:xfrm>
            <a:off x="252247" y="5584925"/>
            <a:ext cx="5028824" cy="369332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dirty="0"/>
              <a:t>Países</a:t>
            </a:r>
            <a:r>
              <a:rPr lang="it-IT" dirty="0"/>
              <a:t> mais </a:t>
            </a:r>
            <a:r>
              <a:rPr lang="it-IT" dirty="0" err="1"/>
              <a:t>populosos</a:t>
            </a:r>
            <a:endParaRPr lang="pt-BR" dirty="0"/>
          </a:p>
        </p:txBody>
      </p:sp>
      <p:sp>
        <p:nvSpPr>
          <p:cNvPr id="15" name="CasellaDiTesto 9">
            <a:extLst>
              <a:ext uri="{FF2B5EF4-FFF2-40B4-BE49-F238E27FC236}">
                <a16:creationId xmlns:a16="http://schemas.microsoft.com/office/drawing/2014/main" id="{4B948CD3-76ED-4D7E-B499-EEDED541CB48}"/>
              </a:ext>
            </a:extLst>
          </p:cNvPr>
          <p:cNvSpPr txBox="1"/>
          <p:nvPr/>
        </p:nvSpPr>
        <p:spPr>
          <a:xfrm>
            <a:off x="6237833" y="6419406"/>
            <a:ext cx="5028824" cy="369332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dirty="0"/>
              <a:t>Países</a:t>
            </a:r>
            <a:r>
              <a:rPr lang="it-IT" dirty="0"/>
              <a:t> mais </a:t>
            </a:r>
            <a:r>
              <a:rPr lang="it-IT" dirty="0" err="1"/>
              <a:t>povoados</a:t>
            </a:r>
            <a:endParaRPr lang="pt-BR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83F22CB-6D2E-4330-A35A-5E5D9961D4D4}"/>
              </a:ext>
            </a:extLst>
          </p:cNvPr>
          <p:cNvSpPr txBox="1"/>
          <p:nvPr/>
        </p:nvSpPr>
        <p:spPr>
          <a:xfrm>
            <a:off x="252248" y="1884780"/>
            <a:ext cx="11358505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pt-BR" dirty="0"/>
              <a:t> Países densamente povoados ou altamaente populosos tendem a ter menor expectativa de vida?</a:t>
            </a:r>
          </a:p>
        </p:txBody>
      </p:sp>
      <p:sp>
        <p:nvSpPr>
          <p:cNvPr id="18" name="Action Button: Get Information 17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732C4EE3-7569-4BD8-90CC-83351535AA23}"/>
              </a:ext>
            </a:extLst>
          </p:cNvPr>
          <p:cNvSpPr/>
          <p:nvPr/>
        </p:nvSpPr>
        <p:spPr>
          <a:xfrm>
            <a:off x="10397067" y="592667"/>
            <a:ext cx="812800" cy="609600"/>
          </a:xfrm>
          <a:prstGeom prst="actionButtonInformat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AE60B4-316E-4F30-B7BC-79D16DE4D9F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813" t="38975" r="17408" b="24500"/>
          <a:stretch/>
        </p:blipFill>
        <p:spPr>
          <a:xfrm>
            <a:off x="4702124" y="3519251"/>
            <a:ext cx="7322032" cy="29666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CC310CE-F84C-453C-94C4-57138DD4EC9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719" t="40000" r="25469" b="22979"/>
          <a:stretch/>
        </p:blipFill>
        <p:spPr>
          <a:xfrm>
            <a:off x="256641" y="2463688"/>
            <a:ext cx="6560820" cy="281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3619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9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DC45700-748A-4316-BFF1-8B7A0B7C5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248" y="89337"/>
            <a:ext cx="11813627" cy="747945"/>
          </a:xfrm>
        </p:spPr>
        <p:txBody>
          <a:bodyPr vert="horz" lIns="91440" tIns="45720" rIns="91440" bIns="45720" rtlCol="0" anchor="ctr">
            <a:noAutofit/>
          </a:bodyPr>
          <a:lstStyle/>
          <a:p>
            <a:pPr>
              <a:lnSpc>
                <a:spcPct val="150000"/>
              </a:lnSpc>
              <a:spcAft>
                <a:spcPts val="1000"/>
              </a:spcAft>
            </a:pPr>
            <a:r>
              <a:rPr lang="pt-BR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Análise e Exploração dos Dados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83F22CB-6D2E-4330-A35A-5E5D9961D4D4}"/>
              </a:ext>
            </a:extLst>
          </p:cNvPr>
          <p:cNvSpPr txBox="1"/>
          <p:nvPr/>
        </p:nvSpPr>
        <p:spPr>
          <a:xfrm>
            <a:off x="252248" y="1729384"/>
            <a:ext cx="11262812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Como foi a evolucaçao da expectativa de vida ao longo dos anos?</a:t>
            </a:r>
            <a:endParaRPr lang="pt-BR" dirty="0"/>
          </a:p>
        </p:txBody>
      </p:sp>
      <p:pic>
        <p:nvPicPr>
          <p:cNvPr id="18" name="image15.png" descr="Chart, line chart&#10;&#10;Description automatically generated">
            <a:extLst>
              <a:ext uri="{FF2B5EF4-FFF2-40B4-BE49-F238E27FC236}">
                <a16:creationId xmlns:a16="http://schemas.microsoft.com/office/drawing/2014/main" id="{08C1DD7E-2648-40BB-AE93-98BFD1F1372F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252247" y="2507667"/>
            <a:ext cx="5760085" cy="2817495"/>
          </a:xfrm>
          <a:prstGeom prst="rect">
            <a:avLst/>
          </a:prstGeom>
          <a:ln/>
        </p:spPr>
      </p:pic>
      <p:pic>
        <p:nvPicPr>
          <p:cNvPr id="19" name="image14.png" descr="Chart, bar chart&#10;&#10;Description automatically generated">
            <a:extLst>
              <a:ext uri="{FF2B5EF4-FFF2-40B4-BE49-F238E27FC236}">
                <a16:creationId xmlns:a16="http://schemas.microsoft.com/office/drawing/2014/main" id="{743D5B1A-AD89-467F-8593-2D524D319288}"/>
              </a:ext>
            </a:extLst>
          </p:cNvPr>
          <p:cNvPicPr/>
          <p:nvPr/>
        </p:nvPicPr>
        <p:blipFill>
          <a:blip r:embed="rId4"/>
          <a:srcRect/>
          <a:stretch>
            <a:fillRect/>
          </a:stretch>
        </p:blipFill>
        <p:spPr>
          <a:xfrm>
            <a:off x="6395898" y="2552849"/>
            <a:ext cx="5412536" cy="2790190"/>
          </a:xfrm>
          <a:prstGeom prst="rect">
            <a:avLst/>
          </a:prstGeom>
          <a:ln/>
        </p:spPr>
      </p:pic>
      <p:sp>
        <p:nvSpPr>
          <p:cNvPr id="20" name="Action Button: Get Information 19">
            <a:hlinkClick r:id="rId5" action="ppaction://hlinksldjump" highlightClick="1"/>
            <a:extLst>
              <a:ext uri="{FF2B5EF4-FFF2-40B4-BE49-F238E27FC236}">
                <a16:creationId xmlns:a16="http://schemas.microsoft.com/office/drawing/2014/main" id="{A28C3EA1-3385-41C3-91B6-274CBBD4890B}"/>
              </a:ext>
            </a:extLst>
          </p:cNvPr>
          <p:cNvSpPr/>
          <p:nvPr/>
        </p:nvSpPr>
        <p:spPr>
          <a:xfrm>
            <a:off x="10397067" y="592667"/>
            <a:ext cx="812800" cy="609600"/>
          </a:xfrm>
          <a:prstGeom prst="actionButtonInformat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559968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2">
            <a:extLst>
              <a:ext uri="{FF2B5EF4-FFF2-40B4-BE49-F238E27FC236}">
                <a16:creationId xmlns:a16="http://schemas.microsoft.com/office/drawing/2014/main" id="{2172A0AC-3DCE-4672-BCAF-28FEF91F60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E6F1C77-EDC9-4C5F-8C1C-62DD46BDA3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9AE0FF9D-0110-4DAF-9121-20813B7D68E9}"/>
              </a:ext>
            </a:extLst>
          </p:cNvPr>
          <p:cNvSpPr txBox="1"/>
          <p:nvPr/>
        </p:nvSpPr>
        <p:spPr>
          <a:xfrm>
            <a:off x="962960" y="3955311"/>
            <a:ext cx="4714826" cy="190267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 algn="ctr" defTabSz="914400">
              <a:lnSpc>
                <a:spcPct val="90000"/>
              </a:lnSpc>
              <a:spcAft>
                <a:spcPts val="600"/>
              </a:spcAft>
            </a:pPr>
            <a:r>
              <a:rPr lang="en-US" sz="240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Expressão</a:t>
            </a:r>
            <a:r>
              <a:rPr lang="en-US" sz="24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usada</a:t>
            </a:r>
            <a:r>
              <a:rPr lang="en-US" sz="24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para </a:t>
            </a:r>
            <a:r>
              <a:rPr lang="en-US" sz="240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indicar</a:t>
            </a:r>
            <a:r>
              <a:rPr lang="en-US" sz="24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o </a:t>
            </a:r>
            <a:r>
              <a:rPr lang="en-US" sz="240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número</a:t>
            </a:r>
            <a:r>
              <a:rPr lang="en-US" sz="24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médio</a:t>
            </a:r>
            <a:r>
              <a:rPr lang="en-US" sz="24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de </a:t>
            </a:r>
            <a:r>
              <a:rPr lang="en-US" sz="240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anos</a:t>
            </a:r>
            <a:r>
              <a:rPr lang="en-US" sz="24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que </a:t>
            </a:r>
            <a:r>
              <a:rPr lang="en-US" sz="240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cada</a:t>
            </a:r>
            <a:r>
              <a:rPr lang="en-US" sz="24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indivíduo</a:t>
            </a:r>
            <a:r>
              <a:rPr lang="en-US" sz="24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provavelmente</a:t>
            </a:r>
            <a:r>
              <a:rPr lang="en-US" sz="24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viverá</a:t>
            </a:r>
            <a:r>
              <a:rPr lang="en-US" sz="24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caso</a:t>
            </a:r>
            <a:r>
              <a:rPr lang="en-US" sz="24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sejam</a:t>
            </a:r>
            <a:r>
              <a:rPr lang="en-US" sz="24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mantidas</a:t>
            </a:r>
            <a:r>
              <a:rPr lang="en-US" sz="24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as </a:t>
            </a:r>
            <a:r>
              <a:rPr lang="en-US" sz="240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mesmas</a:t>
            </a:r>
            <a:r>
              <a:rPr lang="en-US" sz="24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condições</a:t>
            </a:r>
            <a:r>
              <a:rPr lang="en-US" sz="24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vivenciadas</a:t>
            </a:r>
            <a:r>
              <a:rPr lang="en-US" sz="24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no </a:t>
            </a:r>
            <a:r>
              <a:rPr lang="en-US" sz="240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momento</a:t>
            </a:r>
            <a:r>
              <a:rPr lang="en-US" sz="24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do </a:t>
            </a:r>
            <a:r>
              <a:rPr lang="en-US" sz="240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nascimento</a:t>
            </a:r>
            <a:r>
              <a:rPr lang="en-US" sz="24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74503910-7848-44AB-BBFD-CB39F50BEEB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64" r="4790"/>
          <a:stretch/>
        </p:blipFill>
        <p:spPr>
          <a:xfrm>
            <a:off x="6225997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F4201149-EFBA-402C-AA15-15E3BE02058A}"/>
              </a:ext>
            </a:extLst>
          </p:cNvPr>
          <p:cNvGrpSpPr/>
          <p:nvPr/>
        </p:nvGrpSpPr>
        <p:grpSpPr>
          <a:xfrm>
            <a:off x="371837" y="369959"/>
            <a:ext cx="4401335" cy="2390174"/>
            <a:chOff x="371837" y="369959"/>
            <a:chExt cx="4401335" cy="2390174"/>
          </a:xfrm>
        </p:grpSpPr>
        <p:pic>
          <p:nvPicPr>
            <p:cNvPr id="35" name="Immagine 4">
              <a:extLst>
                <a:ext uri="{FF2B5EF4-FFF2-40B4-BE49-F238E27FC236}">
                  <a16:creationId xmlns:a16="http://schemas.microsoft.com/office/drawing/2014/main" id="{83DFD20B-2ED1-4F74-92CF-BF1F1F1C12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9028" t="50000" r="50000" b="41235"/>
            <a:stretch/>
          </p:blipFill>
          <p:spPr>
            <a:xfrm>
              <a:off x="371837" y="369959"/>
              <a:ext cx="4401335" cy="2390174"/>
            </a:xfrm>
            <a:prstGeom prst="rect">
              <a:avLst/>
            </a:prstGeom>
            <a:ln>
              <a:noFill/>
            </a:ln>
            <a:effectLst>
              <a:reflection blurRad="12700" stA="30000" endPos="30000" dist="5000" dir="5400000" sy="-100000" algn="bl" rotWithShape="0"/>
            </a:effectLst>
            <a:scene3d>
              <a:camera prst="perspectiveContrastingLeftFacing">
                <a:rot lat="300000" lon="19800000" rev="0"/>
              </a:camera>
              <a:lightRig rig="threePt" dir="t">
                <a:rot lat="0" lon="0" rev="2700000"/>
              </a:lightRig>
            </a:scene3d>
            <a:sp3d>
              <a:bevelT w="63500" h="50800"/>
            </a:sp3d>
          </p:spPr>
        </p:pic>
        <p:sp>
          <p:nvSpPr>
            <p:cNvPr id="36" name="CasellaDiTesto 7">
              <a:extLst>
                <a:ext uri="{FF2B5EF4-FFF2-40B4-BE49-F238E27FC236}">
                  <a16:creationId xmlns:a16="http://schemas.microsoft.com/office/drawing/2014/main" id="{A132142F-FAC7-4576-9075-7A38CBBA793B}"/>
                </a:ext>
              </a:extLst>
            </p:cNvPr>
            <p:cNvSpPr txBox="1"/>
            <p:nvPr/>
          </p:nvSpPr>
          <p:spPr>
            <a:xfrm>
              <a:off x="575039" y="495924"/>
              <a:ext cx="3623347" cy="2123658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pt-BR" sz="4400" b="1" i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Mas o que è a expectativa de vida?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916129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9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DC45700-748A-4316-BFF1-8B7A0B7C5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248" y="89337"/>
            <a:ext cx="11813627" cy="747945"/>
          </a:xfrm>
        </p:spPr>
        <p:txBody>
          <a:bodyPr vert="horz" lIns="91440" tIns="45720" rIns="91440" bIns="45720" rtlCol="0" anchor="ctr">
            <a:noAutofit/>
          </a:bodyPr>
          <a:lstStyle/>
          <a:p>
            <a:pPr>
              <a:lnSpc>
                <a:spcPct val="150000"/>
              </a:lnSpc>
              <a:spcAft>
                <a:spcPts val="1000"/>
              </a:spcAft>
            </a:pPr>
            <a:r>
              <a:rPr lang="pt-BR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Análise e Exploração dos Dados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83F22CB-6D2E-4330-A35A-5E5D9961D4D4}"/>
              </a:ext>
            </a:extLst>
          </p:cNvPr>
          <p:cNvSpPr txBox="1"/>
          <p:nvPr/>
        </p:nvSpPr>
        <p:spPr>
          <a:xfrm>
            <a:off x="252248" y="1884780"/>
            <a:ext cx="11358505" cy="39215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Como as taxas de mortalidade de bebês e adultos afetam a expectativa de vida?</a:t>
            </a:r>
          </a:p>
        </p:txBody>
      </p:sp>
      <p:pic>
        <p:nvPicPr>
          <p:cNvPr id="18" name="image16.png" descr="Chart, scatter chart&#10;&#10;Description automatically generated">
            <a:extLst>
              <a:ext uri="{FF2B5EF4-FFF2-40B4-BE49-F238E27FC236}">
                <a16:creationId xmlns:a16="http://schemas.microsoft.com/office/drawing/2014/main" id="{B4808FA3-F30F-4F23-B161-C3B3D80CFC01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5931500" y="2398117"/>
            <a:ext cx="5969877" cy="3666661"/>
          </a:xfrm>
          <a:prstGeom prst="rect">
            <a:avLst/>
          </a:prstGeom>
          <a:ln/>
        </p:spPr>
      </p:pic>
      <p:sp>
        <p:nvSpPr>
          <p:cNvPr id="21" name="CasellaDiTesto 9">
            <a:extLst>
              <a:ext uri="{FF2B5EF4-FFF2-40B4-BE49-F238E27FC236}">
                <a16:creationId xmlns:a16="http://schemas.microsoft.com/office/drawing/2014/main" id="{4DB510B4-B957-4466-9113-EFDEDA45F9AB}"/>
              </a:ext>
            </a:extLst>
          </p:cNvPr>
          <p:cNvSpPr txBox="1"/>
          <p:nvPr/>
        </p:nvSpPr>
        <p:spPr>
          <a:xfrm>
            <a:off x="611750" y="6145837"/>
            <a:ext cx="5028824" cy="338554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it-IT" sz="1600" dirty="0" err="1"/>
              <a:t>Entre</a:t>
            </a:r>
            <a:r>
              <a:rPr lang="it-IT" sz="1600" dirty="0"/>
              <a:t> 5 </a:t>
            </a:r>
            <a:r>
              <a:rPr lang="it-IT" sz="1600" dirty="0" err="1"/>
              <a:t>anos</a:t>
            </a:r>
            <a:r>
              <a:rPr lang="it-IT" sz="1600" dirty="0"/>
              <a:t> de </a:t>
            </a:r>
            <a:r>
              <a:rPr lang="it-IT" sz="1600" dirty="0" err="1"/>
              <a:t>vida</a:t>
            </a:r>
            <a:endParaRPr lang="pt-BR" sz="1600" dirty="0"/>
          </a:p>
        </p:txBody>
      </p:sp>
      <p:sp>
        <p:nvSpPr>
          <p:cNvPr id="23" name="CasellaDiTesto 9">
            <a:extLst>
              <a:ext uri="{FF2B5EF4-FFF2-40B4-BE49-F238E27FC236}">
                <a16:creationId xmlns:a16="http://schemas.microsoft.com/office/drawing/2014/main" id="{FEF0C90C-A3BB-4DFD-9EF8-6466AD91B365}"/>
              </a:ext>
            </a:extLst>
          </p:cNvPr>
          <p:cNvSpPr txBox="1"/>
          <p:nvPr/>
        </p:nvSpPr>
        <p:spPr>
          <a:xfrm>
            <a:off x="6551426" y="6153690"/>
            <a:ext cx="5028824" cy="338554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it-IT" sz="1600" dirty="0" err="1"/>
              <a:t>Entre</a:t>
            </a:r>
            <a:r>
              <a:rPr lang="it-IT" sz="1600" dirty="0"/>
              <a:t> 15 e 49 </a:t>
            </a:r>
            <a:r>
              <a:rPr lang="it-IT" sz="1600" dirty="0" err="1"/>
              <a:t>anos</a:t>
            </a:r>
            <a:r>
              <a:rPr lang="it-IT" sz="1600" dirty="0"/>
              <a:t> de </a:t>
            </a:r>
            <a:r>
              <a:rPr lang="it-IT" sz="1600" dirty="0" err="1"/>
              <a:t>vida</a:t>
            </a:r>
            <a:endParaRPr lang="pt-BR" sz="1600" dirty="0"/>
          </a:p>
        </p:txBody>
      </p:sp>
      <p:sp>
        <p:nvSpPr>
          <p:cNvPr id="25" name="Action Button: Get Information 24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3621DA44-2E75-4AC9-83BD-FE89260CEF30}"/>
              </a:ext>
            </a:extLst>
          </p:cNvPr>
          <p:cNvSpPr/>
          <p:nvPr/>
        </p:nvSpPr>
        <p:spPr>
          <a:xfrm>
            <a:off x="10397067" y="592667"/>
            <a:ext cx="812800" cy="609600"/>
          </a:xfrm>
          <a:prstGeom prst="actionButtonInformat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76FAD87-E41F-4E07-9676-D2EB96DAE3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248" y="2412996"/>
            <a:ext cx="5761502" cy="3651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91836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9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DC45700-748A-4316-BFF1-8B7A0B7C5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248" y="89337"/>
            <a:ext cx="11813627" cy="747945"/>
          </a:xfrm>
        </p:spPr>
        <p:txBody>
          <a:bodyPr vert="horz" lIns="91440" tIns="45720" rIns="91440" bIns="45720" rtlCol="0" anchor="ctr">
            <a:noAutofit/>
          </a:bodyPr>
          <a:lstStyle/>
          <a:p>
            <a:pPr>
              <a:lnSpc>
                <a:spcPct val="150000"/>
              </a:lnSpc>
              <a:spcAft>
                <a:spcPts val="1000"/>
              </a:spcAft>
            </a:pPr>
            <a:r>
              <a:rPr lang="pt-BR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Análise e Exploração dos Dados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83F22CB-6D2E-4330-A35A-5E5D9961D4D4}"/>
              </a:ext>
            </a:extLst>
          </p:cNvPr>
          <p:cNvSpPr txBox="1"/>
          <p:nvPr/>
        </p:nvSpPr>
        <p:spPr>
          <a:xfrm>
            <a:off x="252248" y="1884780"/>
            <a:ext cx="11358505" cy="39215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Qual é o impacto da escolaridade na expectativa de vida?</a:t>
            </a:r>
          </a:p>
        </p:txBody>
      </p:sp>
      <p:pic>
        <p:nvPicPr>
          <p:cNvPr id="9" name="image19.png" descr="Chart, scatter chart&#10;&#10;Description automatically generated">
            <a:extLst>
              <a:ext uri="{FF2B5EF4-FFF2-40B4-BE49-F238E27FC236}">
                <a16:creationId xmlns:a16="http://schemas.microsoft.com/office/drawing/2014/main" id="{A9A192D2-774B-4FDD-8E06-31C1A709CBA2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2453088" y="2564287"/>
            <a:ext cx="7745170" cy="3916214"/>
          </a:xfrm>
          <a:prstGeom prst="rect">
            <a:avLst/>
          </a:prstGeom>
          <a:ln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28CAACE-F2B6-49C1-9930-A5D955387B91}"/>
              </a:ext>
            </a:extLst>
          </p:cNvPr>
          <p:cNvSpPr txBox="1"/>
          <p:nvPr/>
        </p:nvSpPr>
        <p:spPr>
          <a:xfrm>
            <a:off x="5111885" y="6398517"/>
            <a:ext cx="16392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/>
              <a:t>Anos</a:t>
            </a:r>
            <a:r>
              <a:rPr lang="it-IT" dirty="0"/>
              <a:t> de </a:t>
            </a:r>
            <a:r>
              <a:rPr lang="it-IT" dirty="0" err="1"/>
              <a:t>estudo</a:t>
            </a:r>
            <a:endParaRPr lang="pt-BR" dirty="0"/>
          </a:p>
        </p:txBody>
      </p:sp>
      <p:sp>
        <p:nvSpPr>
          <p:cNvPr id="12" name="Action Button: Get Information 11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EB8D5E8C-54F1-471B-9182-68E7092DD2C7}"/>
              </a:ext>
            </a:extLst>
          </p:cNvPr>
          <p:cNvSpPr/>
          <p:nvPr/>
        </p:nvSpPr>
        <p:spPr>
          <a:xfrm>
            <a:off x="10397067" y="592667"/>
            <a:ext cx="812800" cy="609600"/>
          </a:xfrm>
          <a:prstGeom prst="actionButtonInformat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032463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9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DC45700-748A-4316-BFF1-8B7A0B7C5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248" y="89337"/>
            <a:ext cx="11813627" cy="747945"/>
          </a:xfrm>
        </p:spPr>
        <p:txBody>
          <a:bodyPr vert="horz" lIns="91440" tIns="45720" rIns="91440" bIns="45720" rtlCol="0" anchor="ctr">
            <a:noAutofit/>
          </a:bodyPr>
          <a:lstStyle/>
          <a:p>
            <a:pPr>
              <a:lnSpc>
                <a:spcPct val="150000"/>
              </a:lnSpc>
              <a:spcAft>
                <a:spcPts val="1000"/>
              </a:spcAft>
            </a:pPr>
            <a:r>
              <a:rPr lang="pt-BR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Análise e Exploração dos Dados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83F22CB-6D2E-4330-A35A-5E5D9961D4D4}"/>
              </a:ext>
            </a:extLst>
          </p:cNvPr>
          <p:cNvSpPr txBox="1"/>
          <p:nvPr/>
        </p:nvSpPr>
        <p:spPr>
          <a:xfrm>
            <a:off x="252248" y="1884780"/>
            <a:ext cx="11358505" cy="39215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Qual é o impacto da cobertura de imunização na expectativa de vida?</a:t>
            </a:r>
          </a:p>
        </p:txBody>
      </p:sp>
      <p:pic>
        <p:nvPicPr>
          <p:cNvPr id="9" name="image23.png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3B634054-EA27-48FD-958A-3474BDC87D75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2424386" y="2344258"/>
            <a:ext cx="8098037" cy="4056542"/>
          </a:xfrm>
          <a:prstGeom prst="rect">
            <a:avLst/>
          </a:prstGeom>
          <a:ln/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EB57CD7-D991-4F38-A299-A87116510ED0}"/>
              </a:ext>
            </a:extLst>
          </p:cNvPr>
          <p:cNvSpPr txBox="1"/>
          <p:nvPr/>
        </p:nvSpPr>
        <p:spPr>
          <a:xfrm>
            <a:off x="3882604" y="6563883"/>
            <a:ext cx="438956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100" dirty="0"/>
              <a:t>Sarampo - Número de casos de sarampo notificados por 1000 habitantes</a:t>
            </a:r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D010115C-6EF8-4DC2-B6F9-6C4572AC18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803174"/>
              </p:ext>
            </p:extLst>
          </p:nvPr>
        </p:nvGraphicFramePr>
        <p:xfrm>
          <a:off x="3016250" y="6400310"/>
          <a:ext cx="5255921" cy="22909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255921">
                  <a:extLst>
                    <a:ext uri="{9D8B030D-6E8A-4147-A177-3AD203B41FA5}">
                      <a16:colId xmlns:a16="http://schemas.microsoft.com/office/drawing/2014/main" val="2998665050"/>
                    </a:ext>
                  </a:extLst>
                </a:gridCol>
              </a:tblGrid>
              <a:tr h="229090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pt-BR" sz="1100" dirty="0">
                          <a:effectLst/>
                        </a:rPr>
                        <a:t>Hepatite, polio, difeteria - Cobertura de vacinação entre crianças de um ano de idade (%)</a:t>
                      </a: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6293028"/>
                  </a:ext>
                </a:extLst>
              </a:tr>
            </a:tbl>
          </a:graphicData>
        </a:graphic>
      </p:graphicFrame>
      <p:sp>
        <p:nvSpPr>
          <p:cNvPr id="19" name="Action Button: Get Information 18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42F68668-8E2C-41C1-99D3-007CB525F79E}"/>
              </a:ext>
            </a:extLst>
          </p:cNvPr>
          <p:cNvSpPr/>
          <p:nvPr/>
        </p:nvSpPr>
        <p:spPr>
          <a:xfrm>
            <a:off x="10397067" y="592667"/>
            <a:ext cx="812800" cy="609600"/>
          </a:xfrm>
          <a:prstGeom prst="actionButtonInformat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86076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9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DC45700-748A-4316-BFF1-8B7A0B7C5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248" y="89337"/>
            <a:ext cx="11813627" cy="747945"/>
          </a:xfrm>
        </p:spPr>
        <p:txBody>
          <a:bodyPr vert="horz" lIns="91440" tIns="45720" rIns="91440" bIns="45720" rtlCol="0" anchor="ctr">
            <a:noAutofit/>
          </a:bodyPr>
          <a:lstStyle/>
          <a:p>
            <a:pPr marL="0" lvl="0" indent="0">
              <a:lnSpc>
                <a:spcPct val="150000"/>
              </a:lnSpc>
              <a:spcAft>
                <a:spcPts val="1000"/>
              </a:spcAft>
            </a:pPr>
            <a:r>
              <a:rPr lang="pt-BR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Arial" panose="020B0604020202020204" pitchFamily="34" charset="0"/>
              </a:rPr>
              <a:t>Criação de Modelos de Machine Learning</a:t>
            </a:r>
          </a:p>
        </p:txBody>
      </p:sp>
      <p:sp>
        <p:nvSpPr>
          <p:cNvPr id="8" name="CasellaDiTesto 9">
            <a:extLst>
              <a:ext uri="{FF2B5EF4-FFF2-40B4-BE49-F238E27FC236}">
                <a16:creationId xmlns:a16="http://schemas.microsoft.com/office/drawing/2014/main" id="{2572D6AE-2C4F-4E41-B663-F64A83A47AA3}"/>
              </a:ext>
            </a:extLst>
          </p:cNvPr>
          <p:cNvSpPr txBox="1"/>
          <p:nvPr/>
        </p:nvSpPr>
        <p:spPr>
          <a:xfrm>
            <a:off x="164861" y="2116950"/>
            <a:ext cx="5763905" cy="46307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pt-BR" b="1" u="sng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Robust Scaler </a:t>
            </a:r>
          </a:p>
          <a:p>
            <a:r>
              <a:rPr lang="pt-BR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Utiliza a diferenza interquartilica para rescalar variaveis com larga amplitude e outliers</a:t>
            </a:r>
          </a:p>
          <a:p>
            <a:pPr lvl="1"/>
            <a:endParaRPr lang="pt-BR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742950" lvl="1" indent="-285750" algn="just">
              <a:lnSpc>
                <a:spcPts val="1300"/>
              </a:lnSpc>
              <a:spcAft>
                <a:spcPts val="1000"/>
              </a:spcAft>
              <a:buSzPts val="800"/>
              <a:buFont typeface="Arial" panose="020B0604020202020204" pitchFamily="34" charset="0"/>
              <a:buChar char="●"/>
            </a:pPr>
            <a:r>
              <a:rPr lang="pt-BR" sz="1800" dirty="0">
                <a:solidFill>
                  <a:srgbClr val="000000"/>
                </a:solidFill>
                <a:effectLst/>
                <a:latin typeface="Noto Sans Symbols"/>
                <a:ea typeface="Noto Sans Symbols"/>
                <a:cs typeface="Noto Sans Symbols"/>
              </a:rPr>
              <a:t>emission</a:t>
            </a:r>
            <a:endParaRPr lang="pt-BR" sz="1800" dirty="0">
              <a:effectLst/>
              <a:latin typeface="Noto Sans Symbols"/>
              <a:ea typeface="Noto Sans Symbols"/>
              <a:cs typeface="Noto Sans Symbols"/>
            </a:endParaRPr>
          </a:p>
          <a:p>
            <a:pPr marL="742950" lvl="1" indent="-285750" algn="just">
              <a:lnSpc>
                <a:spcPts val="1300"/>
              </a:lnSpc>
              <a:spcAft>
                <a:spcPts val="1000"/>
              </a:spcAft>
              <a:buSzPts val="800"/>
              <a:buFont typeface="Arial" panose="020B0604020202020204" pitchFamily="34" charset="0"/>
              <a:buChar char="●"/>
            </a:pPr>
            <a:r>
              <a:rPr lang="pt-BR" sz="1800" dirty="0">
                <a:solidFill>
                  <a:srgbClr val="000000"/>
                </a:solidFill>
                <a:effectLst/>
                <a:latin typeface="Noto Sans Symbols"/>
                <a:ea typeface="Noto Sans Symbols"/>
                <a:cs typeface="Noto Sans Symbols"/>
              </a:rPr>
              <a:t>gdp</a:t>
            </a:r>
            <a:endParaRPr lang="pt-BR" sz="1800" dirty="0">
              <a:effectLst/>
              <a:latin typeface="Noto Sans Symbols"/>
              <a:ea typeface="Noto Sans Symbols"/>
              <a:cs typeface="Noto Sans Symbols"/>
            </a:endParaRPr>
          </a:p>
          <a:p>
            <a:pPr marL="742950" lvl="1" indent="-285750" algn="just">
              <a:lnSpc>
                <a:spcPts val="1300"/>
              </a:lnSpc>
              <a:spcAft>
                <a:spcPts val="1000"/>
              </a:spcAft>
              <a:buSzPts val="800"/>
              <a:buFont typeface="Arial" panose="020B0604020202020204" pitchFamily="34" charset="0"/>
              <a:buChar char="●"/>
            </a:pPr>
            <a:r>
              <a:rPr lang="pt-BR" sz="1800" dirty="0">
                <a:solidFill>
                  <a:srgbClr val="000000"/>
                </a:solidFill>
                <a:effectLst/>
                <a:latin typeface="Noto Sans Symbols"/>
                <a:ea typeface="Noto Sans Symbols"/>
                <a:cs typeface="Noto Sans Symbols"/>
              </a:rPr>
              <a:t>infant_deaths</a:t>
            </a:r>
            <a:endParaRPr lang="pt-BR" sz="1800" dirty="0">
              <a:effectLst/>
              <a:latin typeface="Noto Sans Symbols"/>
              <a:ea typeface="Noto Sans Symbols"/>
              <a:cs typeface="Noto Sans Symbols"/>
            </a:endParaRPr>
          </a:p>
          <a:p>
            <a:pPr marL="742950" lvl="1" indent="-285750" algn="just">
              <a:lnSpc>
                <a:spcPts val="1300"/>
              </a:lnSpc>
              <a:spcAft>
                <a:spcPts val="1000"/>
              </a:spcAft>
              <a:buSzPts val="800"/>
              <a:buFont typeface="Arial" panose="020B0604020202020204" pitchFamily="34" charset="0"/>
              <a:buChar char="●"/>
            </a:pPr>
            <a:r>
              <a:rPr lang="pt-BR" sz="1800" dirty="0">
                <a:solidFill>
                  <a:srgbClr val="000000"/>
                </a:solidFill>
                <a:effectLst/>
                <a:latin typeface="Noto Sans Symbols"/>
                <a:ea typeface="Noto Sans Symbols"/>
                <a:cs typeface="Noto Sans Symbols"/>
              </a:rPr>
              <a:t>percentage_expenditure</a:t>
            </a:r>
            <a:endParaRPr lang="pt-BR" sz="1800" dirty="0">
              <a:effectLst/>
              <a:latin typeface="Noto Sans Symbols"/>
              <a:ea typeface="Noto Sans Symbols"/>
              <a:cs typeface="Noto Sans Symbols"/>
            </a:endParaRPr>
          </a:p>
          <a:p>
            <a:pPr marL="742950" lvl="1" indent="-285750" algn="just">
              <a:lnSpc>
                <a:spcPts val="1300"/>
              </a:lnSpc>
              <a:spcAft>
                <a:spcPts val="1000"/>
              </a:spcAft>
              <a:buSzPts val="800"/>
              <a:buFont typeface="Arial" panose="020B0604020202020204" pitchFamily="34" charset="0"/>
              <a:buChar char="●"/>
            </a:pPr>
            <a:r>
              <a:rPr lang="pt-BR" sz="1800" dirty="0">
                <a:solidFill>
                  <a:srgbClr val="000000"/>
                </a:solidFill>
                <a:effectLst/>
                <a:latin typeface="Noto Sans Symbols"/>
                <a:ea typeface="Noto Sans Symbols"/>
                <a:cs typeface="Noto Sans Symbols"/>
              </a:rPr>
              <a:t>measles</a:t>
            </a:r>
            <a:endParaRPr lang="pt-BR" sz="1800" dirty="0">
              <a:effectLst/>
              <a:latin typeface="Noto Sans Symbols"/>
              <a:ea typeface="Noto Sans Symbols"/>
              <a:cs typeface="Noto Sans Symbols"/>
            </a:endParaRPr>
          </a:p>
          <a:p>
            <a:pPr marL="742950" lvl="1" indent="-285750" algn="just">
              <a:lnSpc>
                <a:spcPts val="1300"/>
              </a:lnSpc>
              <a:spcAft>
                <a:spcPts val="1000"/>
              </a:spcAft>
              <a:buSzPts val="800"/>
              <a:buFont typeface="Arial" panose="020B0604020202020204" pitchFamily="34" charset="0"/>
              <a:buChar char="●"/>
            </a:pPr>
            <a:r>
              <a:rPr lang="pt-BR" sz="1800" dirty="0">
                <a:solidFill>
                  <a:srgbClr val="000000"/>
                </a:solidFill>
                <a:effectLst/>
                <a:latin typeface="Noto Sans Symbols"/>
                <a:ea typeface="Noto Sans Symbols"/>
                <a:cs typeface="Noto Sans Symbols"/>
              </a:rPr>
              <a:t>under_five_deaths</a:t>
            </a:r>
            <a:endParaRPr lang="pt-BR" sz="1800" dirty="0">
              <a:effectLst/>
              <a:latin typeface="Noto Sans Symbols"/>
              <a:ea typeface="Noto Sans Symbols"/>
              <a:cs typeface="Noto Sans Symbols"/>
            </a:endParaRPr>
          </a:p>
          <a:p>
            <a:pPr marL="742950" lvl="1" indent="-285750" algn="just">
              <a:lnSpc>
                <a:spcPts val="1300"/>
              </a:lnSpc>
              <a:spcAft>
                <a:spcPts val="1000"/>
              </a:spcAft>
              <a:buSzPts val="800"/>
              <a:buFont typeface="Arial" panose="020B0604020202020204" pitchFamily="34" charset="0"/>
              <a:buChar char="●"/>
            </a:pPr>
            <a:r>
              <a:rPr lang="pt-BR" sz="1800" dirty="0">
                <a:solidFill>
                  <a:srgbClr val="000000"/>
                </a:solidFill>
                <a:effectLst/>
                <a:latin typeface="Noto Sans Symbols"/>
                <a:ea typeface="Noto Sans Symbols"/>
                <a:cs typeface="Noto Sans Symbols"/>
              </a:rPr>
              <a:t>pop_male</a:t>
            </a:r>
            <a:endParaRPr lang="pt-BR" sz="1800" dirty="0">
              <a:effectLst/>
              <a:latin typeface="Noto Sans Symbols"/>
              <a:ea typeface="Noto Sans Symbols"/>
              <a:cs typeface="Noto Sans Symbols"/>
            </a:endParaRPr>
          </a:p>
          <a:p>
            <a:pPr marL="742950" lvl="1" indent="-285750" algn="just">
              <a:lnSpc>
                <a:spcPts val="1300"/>
              </a:lnSpc>
              <a:spcAft>
                <a:spcPts val="1000"/>
              </a:spcAft>
              <a:buSzPts val="800"/>
              <a:buFont typeface="Arial" panose="020B0604020202020204" pitchFamily="34" charset="0"/>
              <a:buChar char="●"/>
            </a:pPr>
            <a:r>
              <a:rPr lang="pt-BR" sz="1800" dirty="0">
                <a:solidFill>
                  <a:srgbClr val="000000"/>
                </a:solidFill>
                <a:effectLst/>
                <a:latin typeface="Noto Sans Symbols"/>
                <a:ea typeface="Noto Sans Symbols"/>
                <a:cs typeface="Noto Sans Symbols"/>
              </a:rPr>
              <a:t>pop_female</a:t>
            </a:r>
            <a:endParaRPr lang="pt-BR" sz="1800" dirty="0">
              <a:effectLst/>
              <a:latin typeface="Noto Sans Symbols"/>
              <a:ea typeface="Noto Sans Symbols"/>
              <a:cs typeface="Noto Sans Symbols"/>
            </a:endParaRPr>
          </a:p>
          <a:p>
            <a:pPr marL="742950" lvl="1" indent="-285750" algn="just">
              <a:lnSpc>
                <a:spcPts val="1300"/>
              </a:lnSpc>
              <a:spcAft>
                <a:spcPts val="1000"/>
              </a:spcAft>
              <a:buSzPts val="800"/>
              <a:buFont typeface="Arial" panose="020B0604020202020204" pitchFamily="34" charset="0"/>
              <a:buChar char="●"/>
            </a:pPr>
            <a:r>
              <a:rPr lang="pt-BR" sz="1800" dirty="0">
                <a:solidFill>
                  <a:srgbClr val="000000"/>
                </a:solidFill>
                <a:effectLst/>
                <a:latin typeface="Noto Sans Symbols"/>
                <a:ea typeface="Noto Sans Symbols"/>
                <a:cs typeface="Noto Sans Symbols"/>
              </a:rPr>
              <a:t>pop_total</a:t>
            </a:r>
            <a:endParaRPr lang="pt-BR" sz="1800" dirty="0">
              <a:effectLst/>
              <a:latin typeface="Noto Sans Symbols"/>
              <a:ea typeface="Noto Sans Symbols"/>
              <a:cs typeface="Noto Sans Symbols"/>
            </a:endParaRPr>
          </a:p>
          <a:p>
            <a:pPr marL="742950" lvl="1" indent="-285750" algn="just">
              <a:lnSpc>
                <a:spcPts val="1300"/>
              </a:lnSpc>
              <a:spcAft>
                <a:spcPts val="1000"/>
              </a:spcAft>
              <a:buSzPts val="800"/>
              <a:buFont typeface="Arial" panose="020B0604020202020204" pitchFamily="34" charset="0"/>
              <a:buChar char="●"/>
            </a:pPr>
            <a:r>
              <a:rPr lang="pt-BR" sz="1800" dirty="0">
                <a:solidFill>
                  <a:srgbClr val="000000"/>
                </a:solidFill>
                <a:effectLst/>
                <a:latin typeface="Noto Sans Symbols"/>
                <a:ea typeface="Noto Sans Symbols"/>
                <a:cs typeface="Noto Sans Symbols"/>
              </a:rPr>
              <a:t>density</a:t>
            </a:r>
            <a:endParaRPr lang="pt-BR" sz="1800" dirty="0">
              <a:effectLst/>
              <a:latin typeface="Noto Sans Symbols"/>
              <a:ea typeface="Noto Sans Symbols"/>
              <a:cs typeface="Noto Sans Symbols"/>
            </a:endParaRPr>
          </a:p>
          <a:p>
            <a:pPr marL="742950" lvl="1" indent="-285750" algn="just">
              <a:lnSpc>
                <a:spcPts val="1300"/>
              </a:lnSpc>
              <a:spcAft>
                <a:spcPts val="1000"/>
              </a:spcAft>
              <a:buSzPts val="800"/>
              <a:buFont typeface="Arial" panose="020B0604020202020204" pitchFamily="34" charset="0"/>
              <a:buChar char="●"/>
            </a:pPr>
            <a:r>
              <a:rPr lang="pt-BR" sz="1800" dirty="0">
                <a:solidFill>
                  <a:srgbClr val="000000"/>
                </a:solidFill>
                <a:effectLst/>
                <a:latin typeface="Noto Sans Symbols"/>
                <a:ea typeface="Noto Sans Symbols"/>
                <a:cs typeface="Noto Sans Symbols"/>
              </a:rPr>
              <a:t>perc_female</a:t>
            </a:r>
            <a:endParaRPr lang="pt-BR" sz="1800" dirty="0">
              <a:effectLst/>
              <a:latin typeface="Noto Sans Symbols"/>
              <a:ea typeface="Noto Sans Symbols"/>
              <a:cs typeface="Noto Sans Symbols"/>
            </a:endParaRPr>
          </a:p>
          <a:p>
            <a:pPr marL="742950" lvl="1" indent="-285750" algn="just">
              <a:lnSpc>
                <a:spcPts val="1300"/>
              </a:lnSpc>
              <a:spcAft>
                <a:spcPts val="1000"/>
              </a:spcAft>
              <a:buSzPts val="800"/>
              <a:buFont typeface="Arial" panose="020B0604020202020204" pitchFamily="34" charset="0"/>
              <a:buChar char="●"/>
            </a:pPr>
            <a:r>
              <a:rPr lang="pt-BR" sz="1800" dirty="0">
                <a:solidFill>
                  <a:srgbClr val="000000"/>
                </a:solidFill>
                <a:effectLst/>
                <a:latin typeface="Noto Sans Symbols"/>
                <a:ea typeface="Noto Sans Symbols"/>
                <a:cs typeface="Noto Sans Symbols"/>
              </a:rPr>
              <a:t>emission_pop</a:t>
            </a:r>
            <a:endParaRPr lang="pt-BR" sz="1800" dirty="0">
              <a:effectLst/>
              <a:latin typeface="Noto Sans Symbols"/>
              <a:ea typeface="Noto Sans Symbols"/>
              <a:cs typeface="Noto Sans Symbols"/>
            </a:endParaRPr>
          </a:p>
        </p:txBody>
      </p:sp>
      <p:sp>
        <p:nvSpPr>
          <p:cNvPr id="12" name="CasellaDiTesto 9">
            <a:extLst>
              <a:ext uri="{FF2B5EF4-FFF2-40B4-BE49-F238E27FC236}">
                <a16:creationId xmlns:a16="http://schemas.microsoft.com/office/drawing/2014/main" id="{B0A31E93-1D1D-4E1D-AEB2-C57823BED7CC}"/>
              </a:ext>
            </a:extLst>
          </p:cNvPr>
          <p:cNvSpPr txBox="1"/>
          <p:nvPr/>
        </p:nvSpPr>
        <p:spPr>
          <a:xfrm>
            <a:off x="6854643" y="4427170"/>
            <a:ext cx="500883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2"/>
            <a:endParaRPr lang="it-IT" sz="1800" b="1" kern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lvl="2" indent="-285750">
              <a:buFont typeface="Wingdings" panose="05000000000000000000" pitchFamily="2" charset="2"/>
              <a:buChar char="q"/>
            </a:pPr>
            <a:r>
              <a:rPr lang="pt-BR" b="1" u="sng" dirty="0">
                <a:latin typeface="Calibri" panose="020F0502020204030204" pitchFamily="34" charset="0"/>
              </a:rPr>
              <a:t>Transformação logarítmica da variàvel resposta</a:t>
            </a:r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</a:rPr>
              <a:t>life-expectancy</a:t>
            </a:r>
            <a:r>
              <a:rPr lang="pt-BR" b="1" u="sng" dirty="0">
                <a:latin typeface="Calibri" panose="020F0502020204030204" pitchFamily="34" charset="0"/>
              </a:rPr>
              <a:t>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ECCBBE2-12F9-4DB3-B23C-544A045D6824}"/>
              </a:ext>
            </a:extLst>
          </p:cNvPr>
          <p:cNvSpPr txBox="1"/>
          <p:nvPr/>
        </p:nvSpPr>
        <p:spPr>
          <a:xfrm>
            <a:off x="3231057" y="1686769"/>
            <a:ext cx="6093724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spcAft>
                <a:spcPts val="1000"/>
              </a:spcAft>
              <a:defRPr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pPr lvl="1" algn="ctr"/>
            <a:r>
              <a:rPr lang="x-none" b="1" dirty="0"/>
              <a:t>Pré-processamento dos dados</a:t>
            </a:r>
            <a:endParaRPr lang="it-IT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955F959-8ACD-42B1-9FCE-CB35C8120A81}"/>
              </a:ext>
            </a:extLst>
          </p:cNvPr>
          <p:cNvSpPr txBox="1"/>
          <p:nvPr/>
        </p:nvSpPr>
        <p:spPr>
          <a:xfrm>
            <a:off x="6801137" y="2116950"/>
            <a:ext cx="6093724" cy="9412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pt-BR" b="1" u="sng" dirty="0">
                <a:latin typeface="Calibri" panose="020F0502020204030204" pitchFamily="34" charset="0"/>
              </a:rPr>
              <a:t>order encoding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800" dirty="0">
                <a:solidFill>
                  <a:srgbClr val="000000"/>
                </a:solidFill>
                <a:effectLst/>
                <a:latin typeface="Noto Sans Symbols"/>
                <a:ea typeface="Noto Sans Symbols"/>
                <a:cs typeface="Noto Sans Symbols"/>
              </a:rPr>
              <a:t>year</a:t>
            </a:r>
            <a:endParaRPr lang="pt-BR" sz="1800" dirty="0">
              <a:effectLst/>
              <a:latin typeface="Noto Sans Symbols"/>
              <a:ea typeface="Noto Sans Symbols"/>
              <a:cs typeface="Noto Sans Symbol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b="1" u="sng" dirty="0">
              <a:latin typeface="Calibri" panose="020F050202020403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C0D03FA-4BEA-4FBA-A382-42EC9E339C03}"/>
              </a:ext>
            </a:extLst>
          </p:cNvPr>
          <p:cNvSpPr txBox="1"/>
          <p:nvPr/>
        </p:nvSpPr>
        <p:spPr>
          <a:xfrm>
            <a:off x="6854643" y="2838007"/>
            <a:ext cx="6093724" cy="17350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pt-BR" b="1" u="sng" dirty="0">
                <a:latin typeface="Calibri" panose="020F0502020204030204" pitchFamily="34" charset="0"/>
              </a:rPr>
              <a:t>label encoding</a:t>
            </a:r>
          </a:p>
          <a:p>
            <a:pPr marL="342900" lvl="0" indent="-342900">
              <a:lnSpc>
                <a:spcPts val="1300"/>
              </a:lnSpc>
              <a:spcAft>
                <a:spcPts val="1000"/>
              </a:spcAft>
              <a:buSzPts val="800"/>
              <a:buFont typeface="Arial" panose="020B0604020202020204" pitchFamily="34" charset="0"/>
              <a:buChar char="●"/>
            </a:pPr>
            <a:endParaRPr lang="pt-BR" sz="1800" dirty="0">
              <a:solidFill>
                <a:srgbClr val="000000"/>
              </a:solidFill>
              <a:effectLst/>
              <a:latin typeface="Noto Sans Symbols"/>
              <a:ea typeface="Noto Sans Symbols"/>
              <a:cs typeface="Noto Sans Symbols"/>
            </a:endParaRPr>
          </a:p>
          <a:p>
            <a:pPr marL="342900" lvl="0" indent="-342900">
              <a:lnSpc>
                <a:spcPts val="1300"/>
              </a:lnSpc>
              <a:spcAft>
                <a:spcPts val="1000"/>
              </a:spcAft>
              <a:buSzPts val="800"/>
              <a:buFont typeface="Arial" panose="020B0604020202020204" pitchFamily="34" charset="0"/>
              <a:buChar char="●"/>
            </a:pPr>
            <a:r>
              <a:rPr lang="pt-BR" sz="1800" dirty="0">
                <a:solidFill>
                  <a:srgbClr val="000000"/>
                </a:solidFill>
                <a:effectLst/>
                <a:latin typeface="Noto Sans Symbols"/>
                <a:ea typeface="Noto Sans Symbols"/>
                <a:cs typeface="Noto Sans Symbols"/>
              </a:rPr>
              <a:t>status</a:t>
            </a:r>
            <a:endParaRPr lang="pt-BR" sz="1800" dirty="0">
              <a:effectLst/>
              <a:latin typeface="Noto Sans Symbols"/>
              <a:ea typeface="Noto Sans Symbols"/>
              <a:cs typeface="Noto Sans Symbols"/>
            </a:endParaRPr>
          </a:p>
          <a:p>
            <a:pPr marL="342900" lvl="0" indent="-342900">
              <a:lnSpc>
                <a:spcPts val="1300"/>
              </a:lnSpc>
              <a:spcAft>
                <a:spcPts val="1000"/>
              </a:spcAft>
              <a:buSzPts val="800"/>
              <a:buFont typeface="Arial" panose="020B0604020202020204" pitchFamily="34" charset="0"/>
              <a:buChar char="●"/>
            </a:pPr>
            <a:r>
              <a:rPr lang="pt-BR" sz="1800" dirty="0">
                <a:solidFill>
                  <a:srgbClr val="000000"/>
                </a:solidFill>
                <a:effectLst/>
                <a:latin typeface="Noto Sans Symbols"/>
                <a:ea typeface="Noto Sans Symbols"/>
                <a:cs typeface="Noto Sans Symbols"/>
              </a:rPr>
              <a:t>continent</a:t>
            </a:r>
            <a:endParaRPr lang="pt-BR" sz="1800" dirty="0">
              <a:effectLst/>
              <a:latin typeface="Noto Sans Symbols"/>
              <a:ea typeface="Noto Sans Symbols"/>
              <a:cs typeface="Noto Sans Symbols"/>
            </a:endParaRPr>
          </a:p>
          <a:p>
            <a:pPr marL="342900" lvl="0" indent="-342900">
              <a:lnSpc>
                <a:spcPts val="1300"/>
              </a:lnSpc>
              <a:spcAft>
                <a:spcPts val="1000"/>
              </a:spcAft>
              <a:buSzPts val="800"/>
              <a:buFont typeface="Arial" panose="020B0604020202020204" pitchFamily="34" charset="0"/>
              <a:buChar char="●"/>
            </a:pPr>
            <a:r>
              <a:rPr lang="pt-BR" sz="1800" dirty="0">
                <a:solidFill>
                  <a:srgbClr val="000000"/>
                </a:solidFill>
                <a:effectLst/>
                <a:latin typeface="Noto Sans Symbols"/>
                <a:ea typeface="Noto Sans Symbols"/>
                <a:cs typeface="Noto Sans Symbols"/>
              </a:rPr>
              <a:t>code</a:t>
            </a:r>
            <a:endParaRPr lang="pt-BR" sz="1800" dirty="0">
              <a:effectLst/>
              <a:latin typeface="Noto Sans Symbols"/>
              <a:ea typeface="Noto Sans Symbols"/>
              <a:cs typeface="Noto Sans Symbols"/>
            </a:endParaRPr>
          </a:p>
          <a:p>
            <a:pPr marL="342900" lvl="0" indent="-342900">
              <a:lnSpc>
                <a:spcPts val="1300"/>
              </a:lnSpc>
              <a:spcAft>
                <a:spcPts val="1000"/>
              </a:spcAft>
              <a:buSzPts val="800"/>
              <a:buFont typeface="Arial" panose="020B0604020202020204" pitchFamily="34" charset="0"/>
              <a:buChar char="●"/>
            </a:pPr>
            <a:r>
              <a:rPr lang="pt-BR" sz="1800" dirty="0">
                <a:solidFill>
                  <a:srgbClr val="000000"/>
                </a:solidFill>
                <a:effectLst/>
                <a:latin typeface="Noto Sans Symbols"/>
                <a:ea typeface="Noto Sans Symbols"/>
                <a:cs typeface="Noto Sans Symbols"/>
              </a:rPr>
              <a:t>country</a:t>
            </a:r>
            <a:r>
              <a:rPr lang="pt-BR" b="1" u="sng" dirty="0">
                <a:latin typeface="Calibri" panose="020F0502020204030204" pitchFamily="34" charset="0"/>
              </a:rPr>
              <a:t> </a:t>
            </a:r>
          </a:p>
        </p:txBody>
      </p:sp>
      <p:sp>
        <p:nvSpPr>
          <p:cNvPr id="20" name="Action Button: Get Information 19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F2F87190-FD95-4C25-BDE0-B68D0099E59D}"/>
              </a:ext>
            </a:extLst>
          </p:cNvPr>
          <p:cNvSpPr/>
          <p:nvPr/>
        </p:nvSpPr>
        <p:spPr>
          <a:xfrm>
            <a:off x="10397067" y="592667"/>
            <a:ext cx="812800" cy="609600"/>
          </a:xfrm>
          <a:prstGeom prst="actionButtonInformat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268650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9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DC45700-748A-4316-BFF1-8B7A0B7C5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248" y="89337"/>
            <a:ext cx="11813627" cy="747945"/>
          </a:xfrm>
        </p:spPr>
        <p:txBody>
          <a:bodyPr vert="horz" lIns="91440" tIns="45720" rIns="91440" bIns="45720" rtlCol="0" anchor="ctr">
            <a:noAutofit/>
          </a:bodyPr>
          <a:lstStyle/>
          <a:p>
            <a:pPr marL="0" lvl="0" indent="0">
              <a:lnSpc>
                <a:spcPct val="150000"/>
              </a:lnSpc>
              <a:spcAft>
                <a:spcPts val="1000"/>
              </a:spcAft>
            </a:pPr>
            <a:r>
              <a:rPr lang="pt-BR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Arial" panose="020B0604020202020204" pitchFamily="34" charset="0"/>
              </a:rPr>
              <a:t>Criação de Modelos de Machine Learning</a:t>
            </a:r>
          </a:p>
        </p:txBody>
      </p:sp>
      <p:sp>
        <p:nvSpPr>
          <p:cNvPr id="9" name="CasellaDiTesto 11">
            <a:extLst>
              <a:ext uri="{FF2B5EF4-FFF2-40B4-BE49-F238E27FC236}">
                <a16:creationId xmlns:a16="http://schemas.microsoft.com/office/drawing/2014/main" id="{C61AE588-2B3B-4DD6-A0BB-8B20A0B3B1B8}"/>
              </a:ext>
            </a:extLst>
          </p:cNvPr>
          <p:cNvSpPr txBox="1"/>
          <p:nvPr/>
        </p:nvSpPr>
        <p:spPr>
          <a:xfrm>
            <a:off x="934636" y="1665063"/>
            <a:ext cx="9851995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spcAft>
                <a:spcPts val="1000"/>
              </a:spcAft>
              <a:defRPr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</a:defRPr>
            </a:lvl1pPr>
            <a:lvl2pPr lvl="1" algn="ctr">
              <a:defRPr b="1"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pPr lvl="1"/>
            <a:r>
              <a:rPr lang="x-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Separação da base de dados em treino e teste</a:t>
            </a:r>
            <a:endParaRPr lang="it-IT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CasellaDiTesto 13">
            <a:extLst>
              <a:ext uri="{FF2B5EF4-FFF2-40B4-BE49-F238E27FC236}">
                <a16:creationId xmlns:a16="http://schemas.microsoft.com/office/drawing/2014/main" id="{83E4F4E6-FFFC-471D-8A4B-9D697FF4D2C7}"/>
              </a:ext>
            </a:extLst>
          </p:cNvPr>
          <p:cNvSpPr txBox="1"/>
          <p:nvPr/>
        </p:nvSpPr>
        <p:spPr>
          <a:xfrm>
            <a:off x="934634" y="3449519"/>
            <a:ext cx="9851995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spcAft>
                <a:spcPts val="1000"/>
              </a:spcAft>
              <a:defRPr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</a:defRPr>
            </a:lvl1pPr>
            <a:lvl2pPr lvl="1" algn="ctr">
              <a:defRPr b="1"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pPr lvl="1"/>
            <a:r>
              <a:rPr lang="x-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Seleção das variáveis</a:t>
            </a:r>
            <a:endParaRPr lang="it-IT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8D39CEC-45C8-42C6-9DD1-F34516FA6743}"/>
              </a:ext>
            </a:extLst>
          </p:cNvPr>
          <p:cNvSpPr txBox="1"/>
          <p:nvPr/>
        </p:nvSpPr>
        <p:spPr>
          <a:xfrm>
            <a:off x="934635" y="2061082"/>
            <a:ext cx="98519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dirty="0"/>
              <a:t>primeiros 13 anos como treino (relativo a 81% dos dados) e os demais 3 anos como teste </a:t>
            </a:r>
          </a:p>
        </p:txBody>
      </p:sp>
      <p:pic>
        <p:nvPicPr>
          <p:cNvPr id="15" name="image37.png">
            <a:extLst>
              <a:ext uri="{FF2B5EF4-FFF2-40B4-BE49-F238E27FC236}">
                <a16:creationId xmlns:a16="http://schemas.microsoft.com/office/drawing/2014/main" id="{C41119AB-847C-4091-A3E9-91250A013A2A}"/>
              </a:ext>
            </a:extLst>
          </p:cNvPr>
          <p:cNvPicPr/>
          <p:nvPr/>
        </p:nvPicPr>
        <p:blipFill rotWithShape="1">
          <a:blip r:embed="rId3"/>
          <a:srcRect l="27034" t="70174" r="55653" b="16120"/>
          <a:stretch/>
        </p:blipFill>
        <p:spPr>
          <a:xfrm>
            <a:off x="5107674" y="2523025"/>
            <a:ext cx="1716207" cy="74207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649716B-17FF-40B0-B534-6BE4083F402C}"/>
              </a:ext>
            </a:extLst>
          </p:cNvPr>
          <p:cNvSpPr txBox="1"/>
          <p:nvPr/>
        </p:nvSpPr>
        <p:spPr>
          <a:xfrm>
            <a:off x="934633" y="3957365"/>
            <a:ext cx="98519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/>
              <a:t>Algoritmo Boruta -  seleçao por subset com shadows</a:t>
            </a:r>
            <a:endParaRPr lang="pt-BR" sz="18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D798F1C-FE85-4641-9D4E-0E6A807DF3A4}"/>
              </a:ext>
            </a:extLst>
          </p:cNvPr>
          <p:cNvSpPr txBox="1"/>
          <p:nvPr/>
        </p:nvSpPr>
        <p:spPr>
          <a:xfrm>
            <a:off x="2021575" y="4360679"/>
            <a:ext cx="6093724" cy="232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ts val="1300"/>
              </a:lnSpc>
              <a:spcAft>
                <a:spcPts val="10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pt-BR" sz="1800" u="sng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Variaveis nao inclusas no modelo:</a:t>
            </a:r>
            <a:endParaRPr lang="pt-BR" sz="1800" u="sng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285750" indent="-285750" algn="just">
              <a:lnSpc>
                <a:spcPts val="1300"/>
              </a:lnSpc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pt-BR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Sarampo</a:t>
            </a:r>
          </a:p>
          <a:p>
            <a:pPr marL="285750" indent="-285750" algn="just">
              <a:lnSpc>
                <a:spcPts val="1300"/>
              </a:lnSpc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pt-BR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Status</a:t>
            </a:r>
          </a:p>
          <a:p>
            <a:pPr marL="285750" indent="-285750" algn="just">
              <a:lnSpc>
                <a:spcPts val="1300"/>
              </a:lnSpc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pt-BR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Codigo</a:t>
            </a:r>
          </a:p>
          <a:p>
            <a:pPr marL="285750" indent="-285750" algn="just">
              <a:lnSpc>
                <a:spcPts val="1300"/>
              </a:lnSpc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pt-BR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Latitude</a:t>
            </a:r>
          </a:p>
          <a:p>
            <a:pPr marL="285750" indent="-285750" algn="just">
              <a:lnSpc>
                <a:spcPts val="1300"/>
              </a:lnSpc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pt-BR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Longitude</a:t>
            </a:r>
          </a:p>
          <a:p>
            <a:pPr marL="285750" indent="-285750" algn="just">
              <a:lnSpc>
                <a:spcPts val="1300"/>
              </a:lnSpc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pt-BR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Populaçao total</a:t>
            </a:r>
          </a:p>
          <a:p>
            <a:pPr marL="285750" indent="-285750" algn="just">
              <a:lnSpc>
                <a:spcPts val="1300"/>
              </a:lnSpc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pt-BR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Percentual mulheres</a:t>
            </a:r>
            <a:endParaRPr lang="pt-BR" sz="16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27" name="Action Button: Get Information 26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2677026F-B342-4AD8-BF22-9D7D5E2F4B52}"/>
              </a:ext>
            </a:extLst>
          </p:cNvPr>
          <p:cNvSpPr/>
          <p:nvPr/>
        </p:nvSpPr>
        <p:spPr>
          <a:xfrm>
            <a:off x="10397067" y="592667"/>
            <a:ext cx="812800" cy="609600"/>
          </a:xfrm>
          <a:prstGeom prst="actionButtonInformat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523E9C-47B1-49A8-B25B-9C321C39F6A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1395" t="42200" r="29623" b="17985"/>
          <a:stretch/>
        </p:blipFill>
        <p:spPr>
          <a:xfrm>
            <a:off x="7020554" y="3886482"/>
            <a:ext cx="4653094" cy="2673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5071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9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DC45700-748A-4316-BFF1-8B7A0B7C5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248" y="89337"/>
            <a:ext cx="11813627" cy="747945"/>
          </a:xfrm>
        </p:spPr>
        <p:txBody>
          <a:bodyPr vert="horz" lIns="91440" tIns="45720" rIns="91440" bIns="45720" rtlCol="0" anchor="ctr">
            <a:noAutofit/>
          </a:bodyPr>
          <a:lstStyle/>
          <a:p>
            <a:pPr marL="0" lvl="0" indent="0">
              <a:lnSpc>
                <a:spcPct val="150000"/>
              </a:lnSpc>
              <a:spcAft>
                <a:spcPts val="1000"/>
              </a:spcAft>
            </a:pPr>
            <a:r>
              <a:rPr lang="pt-BR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Arial" panose="020B0604020202020204" pitchFamily="34" charset="0"/>
              </a:rPr>
              <a:t>Criação de Modelos de Machine Learning</a:t>
            </a:r>
          </a:p>
        </p:txBody>
      </p:sp>
      <p:sp>
        <p:nvSpPr>
          <p:cNvPr id="11" name="CasellaDiTesto 15">
            <a:extLst>
              <a:ext uri="{FF2B5EF4-FFF2-40B4-BE49-F238E27FC236}">
                <a16:creationId xmlns:a16="http://schemas.microsoft.com/office/drawing/2014/main" id="{B9F1E433-F9EE-4537-96F5-E48427CEB546}"/>
              </a:ext>
            </a:extLst>
          </p:cNvPr>
          <p:cNvSpPr txBox="1"/>
          <p:nvPr/>
        </p:nvSpPr>
        <p:spPr>
          <a:xfrm>
            <a:off x="64541" y="2784428"/>
            <a:ext cx="6094520" cy="41960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x-none" sz="1800" b="1" kern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Modelo de Regressão Linear </a:t>
            </a:r>
            <a:r>
              <a:rPr lang="it-IT" sz="1800" b="1" kern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it-IT" sz="1800" b="1" kern="1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Modelo</a:t>
            </a:r>
            <a:r>
              <a:rPr lang="it-IT" sz="1800" b="1" kern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Base)</a:t>
            </a:r>
          </a:p>
          <a:p>
            <a:pPr lvl="2">
              <a:lnSpc>
                <a:spcPct val="150000"/>
              </a:lnSpc>
            </a:pPr>
            <a:endParaRPr lang="pt-BR" sz="1800" b="1" kern="16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lvl="2">
              <a:lnSpc>
                <a:spcPct val="150000"/>
              </a:lnSpc>
            </a:pPr>
            <a:endParaRPr lang="pt-BR" b="1" kern="1600" dirty="0">
              <a:latin typeface="Arial" panose="020B060402020202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lvl="2">
              <a:lnSpc>
                <a:spcPct val="150000"/>
              </a:lnSpc>
            </a:pPr>
            <a:endParaRPr lang="pt-BR" sz="1800" b="1" kern="16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lvl="2">
              <a:lnSpc>
                <a:spcPct val="150000"/>
              </a:lnSpc>
            </a:pPr>
            <a:endParaRPr lang="pt-BR" sz="1800" b="1" kern="16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x-none" sz="1800" b="1" kern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Modelo de Regressão Linear – Lasso</a:t>
            </a:r>
            <a:endParaRPr lang="it-IT" sz="1800" b="1" kern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b="1" kern="1600" dirty="0"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1800" b="1" kern="16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b="1" kern="1600" dirty="0">
              <a:latin typeface="Arial" panose="020B060402020202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1800" b="1" kern="16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</p:txBody>
      </p:sp>
      <p:sp>
        <p:nvSpPr>
          <p:cNvPr id="12" name="Action Button: Get Information 11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A77789EE-CA9B-41BD-940D-FEB9A14F6FB6}"/>
              </a:ext>
            </a:extLst>
          </p:cNvPr>
          <p:cNvSpPr/>
          <p:nvPr/>
        </p:nvSpPr>
        <p:spPr>
          <a:xfrm>
            <a:off x="10397067" y="592667"/>
            <a:ext cx="812800" cy="609600"/>
          </a:xfrm>
          <a:prstGeom prst="actionButtonInformat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image35.png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35FB9F1-088D-4D37-B144-29FBAF1A9FC3}"/>
              </a:ext>
            </a:extLst>
          </p:cNvPr>
          <p:cNvPicPr/>
          <p:nvPr/>
        </p:nvPicPr>
        <p:blipFill rotWithShape="1">
          <a:blip r:embed="rId4"/>
          <a:srcRect l="20002" t="41885" r="60635" b="46368"/>
          <a:stretch/>
        </p:blipFill>
        <p:spPr>
          <a:xfrm>
            <a:off x="1052802" y="3228922"/>
            <a:ext cx="2097073" cy="804352"/>
          </a:xfrm>
          <a:prstGeom prst="rect">
            <a:avLst/>
          </a:prstGeom>
          <a:ln/>
        </p:spPr>
      </p:pic>
      <p:pic>
        <p:nvPicPr>
          <p:cNvPr id="15" name="image38.png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3217D706-454E-4D85-A6E5-2B2A0B306440}"/>
              </a:ext>
            </a:extLst>
          </p:cNvPr>
          <p:cNvPicPr/>
          <p:nvPr/>
        </p:nvPicPr>
        <p:blipFill rotWithShape="1">
          <a:blip r:embed="rId5"/>
          <a:srcRect l="19585" t="40615" r="61383" b="45604"/>
          <a:stretch/>
        </p:blipFill>
        <p:spPr>
          <a:xfrm>
            <a:off x="1013625" y="5266528"/>
            <a:ext cx="1765789" cy="804352"/>
          </a:xfrm>
          <a:prstGeom prst="rect">
            <a:avLst/>
          </a:prstGeom>
          <a:ln/>
        </p:spPr>
      </p:pic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97989561-ED8B-4A9F-882F-D8CED50C17C8}"/>
              </a:ext>
            </a:extLst>
          </p:cNvPr>
          <p:cNvSpPr txBox="1"/>
          <p:nvPr/>
        </p:nvSpPr>
        <p:spPr>
          <a:xfrm>
            <a:off x="5832695" y="3318133"/>
            <a:ext cx="6097508" cy="4630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x-none" sz="1800" b="1" kern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Modelo de Regressão Linear – Ridge</a:t>
            </a:r>
            <a:endParaRPr lang="pt-BR" sz="1800" b="1" kern="16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</p:txBody>
      </p:sp>
      <p:pic>
        <p:nvPicPr>
          <p:cNvPr id="18" name="image40.png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068DAD56-9949-4012-ABB7-33C344840AF8}"/>
              </a:ext>
            </a:extLst>
          </p:cNvPr>
          <p:cNvPicPr/>
          <p:nvPr/>
        </p:nvPicPr>
        <p:blipFill rotWithShape="1">
          <a:blip r:embed="rId6"/>
          <a:srcRect l="19301" t="40859" r="60039" b="46087"/>
          <a:stretch/>
        </p:blipFill>
        <p:spPr>
          <a:xfrm>
            <a:off x="6846810" y="3905003"/>
            <a:ext cx="2034639" cy="863909"/>
          </a:xfrm>
          <a:prstGeom prst="rect">
            <a:avLst/>
          </a:prstGeom>
          <a:ln/>
        </p:spPr>
      </p:pic>
      <p:graphicFrame>
        <p:nvGraphicFramePr>
          <p:cNvPr id="5" name="Tabella 4">
            <a:extLst>
              <a:ext uri="{FF2B5EF4-FFF2-40B4-BE49-F238E27FC236}">
                <a16:creationId xmlns:a16="http://schemas.microsoft.com/office/drawing/2014/main" id="{5E60A97D-00BD-43EE-8ADE-D8A243DD45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7324857"/>
              </p:ext>
            </p:extLst>
          </p:nvPr>
        </p:nvGraphicFramePr>
        <p:xfrm>
          <a:off x="2919781" y="3163988"/>
          <a:ext cx="2530405" cy="144589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077198">
                  <a:extLst>
                    <a:ext uri="{9D8B030D-6E8A-4147-A177-3AD203B41FA5}">
                      <a16:colId xmlns:a16="http://schemas.microsoft.com/office/drawing/2014/main" val="54749523"/>
                    </a:ext>
                  </a:extLst>
                </a:gridCol>
                <a:gridCol w="453207">
                  <a:extLst>
                    <a:ext uri="{9D8B030D-6E8A-4147-A177-3AD203B41FA5}">
                      <a16:colId xmlns:a16="http://schemas.microsoft.com/office/drawing/2014/main" val="1463771229"/>
                    </a:ext>
                  </a:extLst>
                </a:gridCol>
              </a:tblGrid>
              <a:tr h="95435"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u="none" strike="noStrike">
                          <a:effectLst/>
                        </a:rPr>
                        <a:t> 'income_composition_of_resources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u="none" strike="noStrike" dirty="0">
                          <a:effectLst/>
                        </a:rPr>
                        <a:t>  0.05992 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17136669"/>
                  </a:ext>
                </a:extLst>
              </a:tr>
              <a:tr h="95435"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u="none" strike="noStrike">
                          <a:effectLst/>
                        </a:rPr>
                        <a:t> 'infant_deaths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u="none" strike="noStrike">
                          <a:effectLst/>
                        </a:rPr>
                        <a:t>  0.02676 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47786834"/>
                  </a:ext>
                </a:extLst>
              </a:tr>
              <a:tr h="95435"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u="none" strike="noStrike">
                          <a:effectLst/>
                        </a:rPr>
                        <a:t> 'under_five_deaths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u="none" strike="noStrike">
                          <a:effectLst/>
                        </a:rPr>
                        <a:t>  -0.02633 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7908680"/>
                  </a:ext>
                </a:extLst>
              </a:tr>
              <a:tr h="95435"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u="none" strike="noStrike">
                          <a:effectLst/>
                        </a:rPr>
                        <a:t> 'gdp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u="none" strike="noStrike">
                          <a:effectLst/>
                        </a:rPr>
                        <a:t>  0.01424 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707391354"/>
                  </a:ext>
                </a:extLst>
              </a:tr>
              <a:tr h="95435"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u="none" strike="noStrike">
                          <a:effectLst/>
                        </a:rPr>
                        <a:t> 'continent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u="none" strike="noStrike">
                          <a:effectLst/>
                        </a:rPr>
                        <a:t>  0.01292 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5906874"/>
                  </a:ext>
                </a:extLst>
              </a:tr>
              <a:tr h="95435"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u="none" strike="noStrike">
                          <a:effectLst/>
                        </a:rPr>
                        <a:t> 'schooling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u="none" strike="noStrike">
                          <a:effectLst/>
                        </a:rPr>
                        <a:t>  0.01000 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5464048"/>
                  </a:ext>
                </a:extLst>
              </a:tr>
              <a:tr h="95435"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u="none" strike="noStrike">
                          <a:effectLst/>
                        </a:rPr>
                        <a:t> 'hiv_aids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u="none" strike="noStrike">
                          <a:effectLst/>
                        </a:rPr>
                        <a:t>  -0.00884 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6139670"/>
                  </a:ext>
                </a:extLst>
              </a:tr>
              <a:tr h="95435"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u="none" strike="noStrike" dirty="0">
                          <a:effectLst/>
                        </a:rPr>
                        <a:t> 'pop_male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u="none" strike="noStrike">
                          <a:effectLst/>
                        </a:rPr>
                        <a:t>  0.00366 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2988455"/>
                  </a:ext>
                </a:extLst>
              </a:tr>
              <a:tr h="95435"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u="none" strike="noStrike">
                          <a:effectLst/>
                        </a:rPr>
                        <a:t> 'pop_female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u="none" strike="noStrike">
                          <a:effectLst/>
                        </a:rPr>
                        <a:t>  -0.00223 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0770935"/>
                  </a:ext>
                </a:extLst>
              </a:tr>
              <a:tr h="95435"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u="none" strike="noStrike" dirty="0">
                          <a:effectLst/>
                        </a:rPr>
                        <a:t> 'density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u="none" strike="noStrike" dirty="0">
                          <a:effectLst/>
                        </a:rPr>
                        <a:t>  0.00204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1053921"/>
                  </a:ext>
                </a:extLst>
              </a:tr>
              <a:tr h="95435">
                <a:tc>
                  <a:txBody>
                    <a:bodyPr/>
                    <a:lstStyle/>
                    <a:p>
                      <a:pPr algn="l" fontAlgn="b"/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203545663"/>
                  </a:ext>
                </a:extLst>
              </a:tr>
            </a:tbl>
          </a:graphicData>
        </a:graphic>
      </p:graphicFrame>
      <p:graphicFrame>
        <p:nvGraphicFramePr>
          <p:cNvPr id="6" name="Tabella 5">
            <a:extLst>
              <a:ext uri="{FF2B5EF4-FFF2-40B4-BE49-F238E27FC236}">
                <a16:creationId xmlns:a16="http://schemas.microsoft.com/office/drawing/2014/main" id="{429EDE8E-C765-445E-A248-12810236EA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9870274"/>
              </p:ext>
            </p:extLst>
          </p:nvPr>
        </p:nvGraphicFramePr>
        <p:xfrm>
          <a:off x="2919781" y="5290527"/>
          <a:ext cx="2530405" cy="14459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016989">
                  <a:extLst>
                    <a:ext uri="{9D8B030D-6E8A-4147-A177-3AD203B41FA5}">
                      <a16:colId xmlns:a16="http://schemas.microsoft.com/office/drawing/2014/main" val="118910786"/>
                    </a:ext>
                  </a:extLst>
                </a:gridCol>
                <a:gridCol w="513416">
                  <a:extLst>
                    <a:ext uri="{9D8B030D-6E8A-4147-A177-3AD203B41FA5}">
                      <a16:colId xmlns:a16="http://schemas.microsoft.com/office/drawing/2014/main" val="2249662334"/>
                    </a:ext>
                  </a:extLst>
                </a:gridCol>
              </a:tblGrid>
              <a:tr h="144590"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u="none" strike="noStrike" dirty="0">
                          <a:effectLst/>
                        </a:rPr>
                        <a:t> 'schooling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u="none" strike="noStrike">
                          <a:effectLst/>
                        </a:rPr>
                        <a:t> 0.01324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42829672"/>
                  </a:ext>
                </a:extLst>
              </a:tr>
              <a:tr h="144590"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u="none" strike="noStrike">
                          <a:effectLst/>
                        </a:rPr>
                        <a:t> 'hiv_aids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u="none" strike="noStrike">
                          <a:effectLst/>
                        </a:rPr>
                        <a:t> -0.00870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62892355"/>
                  </a:ext>
                </a:extLst>
              </a:tr>
              <a:tr h="144590"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u="none" strike="noStrike">
                          <a:effectLst/>
                        </a:rPr>
                        <a:t> 'gdp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u="none" strike="noStrike">
                          <a:effectLst/>
                        </a:rPr>
                        <a:t> 0.00728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49094033"/>
                  </a:ext>
                </a:extLst>
              </a:tr>
              <a:tr h="144590"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u="none" strike="noStrike">
                          <a:effectLst/>
                        </a:rPr>
                        <a:t> 'continent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u="none" strike="noStrike">
                          <a:effectLst/>
                        </a:rPr>
                        <a:t> 0.00508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17964477"/>
                  </a:ext>
                </a:extLst>
              </a:tr>
              <a:tr h="144590"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u="none" strike="noStrike" dirty="0">
                          <a:effectLst/>
                        </a:rPr>
                        <a:t> 'pop_male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u="none" strike="noStrike">
                          <a:effectLst/>
                        </a:rPr>
                        <a:t> 0.00244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593856801"/>
                  </a:ext>
                </a:extLst>
              </a:tr>
              <a:tr h="144590"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u="none" strike="noStrike" dirty="0">
                          <a:effectLst/>
                        </a:rPr>
                        <a:t> 'density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u="none" strike="noStrike">
                          <a:effectLst/>
                        </a:rPr>
                        <a:t> 0.00178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215855998"/>
                  </a:ext>
                </a:extLst>
              </a:tr>
              <a:tr h="144590"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u="none" strike="noStrike" dirty="0">
                          <a:effectLst/>
                        </a:rPr>
                        <a:t> 'under_five_deaths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u="none" strike="noStrike">
                          <a:effectLst/>
                        </a:rPr>
                        <a:t> -0.00170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61718567"/>
                  </a:ext>
                </a:extLst>
              </a:tr>
              <a:tr h="144590"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u="none" strike="noStrike">
                          <a:effectLst/>
                        </a:rPr>
                        <a:t> 'bmi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u="none" strike="noStrike" dirty="0">
                          <a:effectLst/>
                        </a:rPr>
                        <a:t> 0.00085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16470591"/>
                  </a:ext>
                </a:extLst>
              </a:tr>
              <a:tr h="144590"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u="none" strike="noStrike">
                          <a:effectLst/>
                        </a:rPr>
                        <a:t> 'diphtheria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u="none" strike="noStrike">
                          <a:effectLst/>
                        </a:rPr>
                        <a:t> 0.00075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6769807"/>
                  </a:ext>
                </a:extLst>
              </a:tr>
              <a:tr h="144590"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u="none" strike="noStrike">
                          <a:effectLst/>
                        </a:rPr>
                        <a:t> 'polio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u="none" strike="noStrike" dirty="0">
                          <a:effectLst/>
                        </a:rPr>
                        <a:t> 0.00049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24943805"/>
                  </a:ext>
                </a:extLst>
              </a:tr>
            </a:tbl>
          </a:graphicData>
        </a:graphic>
      </p:graphicFrame>
      <p:graphicFrame>
        <p:nvGraphicFramePr>
          <p:cNvPr id="7" name="Tabella 6">
            <a:extLst>
              <a:ext uri="{FF2B5EF4-FFF2-40B4-BE49-F238E27FC236}">
                <a16:creationId xmlns:a16="http://schemas.microsoft.com/office/drawing/2014/main" id="{84E2BFC9-05F5-4981-A24C-AF483FFC45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5280901"/>
              </p:ext>
            </p:extLst>
          </p:nvPr>
        </p:nvGraphicFramePr>
        <p:xfrm>
          <a:off x="6846810" y="4847603"/>
          <a:ext cx="2650275" cy="160525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12538">
                  <a:extLst>
                    <a:ext uri="{9D8B030D-6E8A-4147-A177-3AD203B41FA5}">
                      <a16:colId xmlns:a16="http://schemas.microsoft.com/office/drawing/2014/main" val="1517594090"/>
                    </a:ext>
                  </a:extLst>
                </a:gridCol>
                <a:gridCol w="537737">
                  <a:extLst>
                    <a:ext uri="{9D8B030D-6E8A-4147-A177-3AD203B41FA5}">
                      <a16:colId xmlns:a16="http://schemas.microsoft.com/office/drawing/2014/main" val="869280818"/>
                    </a:ext>
                  </a:extLst>
                </a:gridCol>
              </a:tblGrid>
              <a:tr h="160525"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u="none" strike="noStrike" dirty="0">
                          <a:effectLst/>
                        </a:rPr>
                        <a:t> 'income_composition_of_resources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u="none" strike="noStrike">
                          <a:effectLst/>
                        </a:rPr>
                        <a:t> 0.05852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34943149"/>
                  </a:ext>
                </a:extLst>
              </a:tr>
              <a:tr h="160525"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u="none" strike="noStrike">
                          <a:effectLst/>
                        </a:rPr>
                        <a:t> 'infant_deaths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u="none" strike="noStrike">
                          <a:effectLst/>
                        </a:rPr>
                        <a:t> 0.02665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89906625"/>
                  </a:ext>
                </a:extLst>
              </a:tr>
              <a:tr h="160525"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u="none" strike="noStrike" dirty="0">
                          <a:effectLst/>
                        </a:rPr>
                        <a:t> 'under_five_deaths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u="none" strike="noStrike">
                          <a:effectLst/>
                        </a:rPr>
                        <a:t> -0.02622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15139459"/>
                  </a:ext>
                </a:extLst>
              </a:tr>
              <a:tr h="160525"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u="none" strike="noStrike">
                          <a:effectLst/>
                        </a:rPr>
                        <a:t> 'gdp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u="none" strike="noStrike">
                          <a:effectLst/>
                        </a:rPr>
                        <a:t> 0.01426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94912257"/>
                  </a:ext>
                </a:extLst>
              </a:tr>
              <a:tr h="160525"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u="none" strike="noStrike">
                          <a:effectLst/>
                        </a:rPr>
                        <a:t> 'continent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u="none" strike="noStrike">
                          <a:effectLst/>
                        </a:rPr>
                        <a:t> 0.01291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77849362"/>
                  </a:ext>
                </a:extLst>
              </a:tr>
              <a:tr h="160525"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u="none" strike="noStrike">
                          <a:effectLst/>
                        </a:rPr>
                        <a:t> 'schooling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u="none" strike="noStrike">
                          <a:effectLst/>
                        </a:rPr>
                        <a:t> 0.01005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04886145"/>
                  </a:ext>
                </a:extLst>
              </a:tr>
              <a:tr h="160525"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u="none" strike="noStrike">
                          <a:effectLst/>
                        </a:rPr>
                        <a:t> 'hiv_aids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u="none" strike="noStrike" dirty="0">
                          <a:effectLst/>
                        </a:rPr>
                        <a:t> -0.00884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4424531"/>
                  </a:ext>
                </a:extLst>
              </a:tr>
              <a:tr h="160525"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u="none" strike="noStrike">
                          <a:effectLst/>
                        </a:rPr>
                        <a:t> 'pop_male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u="none" strike="noStrike">
                          <a:effectLst/>
                        </a:rPr>
                        <a:t> 0.00350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78278655"/>
                  </a:ext>
                </a:extLst>
              </a:tr>
              <a:tr h="160525"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u="none" strike="noStrike">
                          <a:effectLst/>
                        </a:rPr>
                        <a:t> 'pop_female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u="none" strike="noStrike">
                          <a:effectLst/>
                        </a:rPr>
                        <a:t> -0.00204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10159406"/>
                  </a:ext>
                </a:extLst>
              </a:tr>
              <a:tr h="160525"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u="none" strike="noStrike">
                          <a:effectLst/>
                        </a:rPr>
                        <a:t> 'density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u="none" strike="noStrike" dirty="0">
                          <a:effectLst/>
                        </a:rPr>
                        <a:t> 0.00204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63877848"/>
                  </a:ext>
                </a:extLst>
              </a:tr>
            </a:tbl>
          </a:graphicData>
        </a:graphic>
      </p:graphicFrame>
      <p:sp>
        <p:nvSpPr>
          <p:cNvPr id="19" name="Rettangolo 4">
            <a:extLst>
              <a:ext uri="{FF2B5EF4-FFF2-40B4-BE49-F238E27FC236}">
                <a16:creationId xmlns:a16="http://schemas.microsoft.com/office/drawing/2014/main" id="{A907D4BC-6BBA-4632-9666-B49E40AD6AA5}"/>
              </a:ext>
            </a:extLst>
          </p:cNvPr>
          <p:cNvSpPr/>
          <p:nvPr/>
        </p:nvSpPr>
        <p:spPr>
          <a:xfrm>
            <a:off x="4323916" y="1631100"/>
            <a:ext cx="2988000" cy="101538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Rettangolo 16">
            <a:extLst>
              <a:ext uri="{FF2B5EF4-FFF2-40B4-BE49-F238E27FC236}">
                <a16:creationId xmlns:a16="http://schemas.microsoft.com/office/drawing/2014/main" id="{1C7083CE-97AA-4010-8748-AC7E92A56554}"/>
              </a:ext>
            </a:extLst>
          </p:cNvPr>
          <p:cNvSpPr/>
          <p:nvPr/>
        </p:nvSpPr>
        <p:spPr>
          <a:xfrm>
            <a:off x="8337964" y="1631100"/>
            <a:ext cx="2988000" cy="101538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1" name="image35.png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C381F58-E2BD-4651-9E08-5D0AAC56377B}"/>
              </a:ext>
            </a:extLst>
          </p:cNvPr>
          <p:cNvPicPr/>
          <p:nvPr/>
        </p:nvPicPr>
        <p:blipFill>
          <a:blip r:embed="rId7"/>
          <a:srcRect l="7648" t="37434" r="36636" b="10018"/>
          <a:stretch>
            <a:fillRect/>
          </a:stretch>
        </p:blipFill>
        <p:spPr>
          <a:xfrm>
            <a:off x="826707" y="1734437"/>
            <a:ext cx="1830070" cy="772178"/>
          </a:xfrm>
          <a:prstGeom prst="rect">
            <a:avLst/>
          </a:prstGeom>
          <a:ln/>
        </p:spPr>
      </p:pic>
      <p:pic>
        <p:nvPicPr>
          <p:cNvPr id="23" name="image26.png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D777275-D39E-4BBC-94D1-A862F69322CC}"/>
              </a:ext>
            </a:extLst>
          </p:cNvPr>
          <p:cNvPicPr/>
          <p:nvPr/>
        </p:nvPicPr>
        <p:blipFill>
          <a:blip r:embed="rId8"/>
          <a:srcRect l="9758" t="44160" r="32111" b="17390"/>
          <a:stretch>
            <a:fillRect/>
          </a:stretch>
        </p:blipFill>
        <p:spPr>
          <a:xfrm>
            <a:off x="4722541" y="1839538"/>
            <a:ext cx="2190750" cy="647943"/>
          </a:xfrm>
          <a:prstGeom prst="rect">
            <a:avLst/>
          </a:prstGeom>
          <a:noFill/>
        </p:spPr>
      </p:pic>
      <p:pic>
        <p:nvPicPr>
          <p:cNvPr id="25" name="image22.png" descr="Shape&#10;&#10;Description automatically generated with medium confidence">
            <a:extLst>
              <a:ext uri="{FF2B5EF4-FFF2-40B4-BE49-F238E27FC236}">
                <a16:creationId xmlns:a16="http://schemas.microsoft.com/office/drawing/2014/main" id="{4192C76D-9984-4D1D-A316-789ECFBE7965}"/>
              </a:ext>
            </a:extLst>
          </p:cNvPr>
          <p:cNvPicPr/>
          <p:nvPr/>
        </p:nvPicPr>
        <p:blipFill>
          <a:blip r:embed="rId9"/>
          <a:srcRect/>
          <a:stretch>
            <a:fillRect/>
          </a:stretch>
        </p:blipFill>
        <p:spPr>
          <a:xfrm>
            <a:off x="8863589" y="1902466"/>
            <a:ext cx="1936750" cy="481791"/>
          </a:xfrm>
          <a:prstGeom prst="rect">
            <a:avLst/>
          </a:prstGeom>
          <a:ln/>
        </p:spPr>
      </p:pic>
      <p:sp>
        <p:nvSpPr>
          <p:cNvPr id="27" name="Rettangolo 26">
            <a:extLst>
              <a:ext uri="{FF2B5EF4-FFF2-40B4-BE49-F238E27FC236}">
                <a16:creationId xmlns:a16="http://schemas.microsoft.com/office/drawing/2014/main" id="{60489A9B-2BFF-4588-8B55-FE14EE462527}"/>
              </a:ext>
            </a:extLst>
          </p:cNvPr>
          <p:cNvSpPr/>
          <p:nvPr/>
        </p:nvSpPr>
        <p:spPr>
          <a:xfrm>
            <a:off x="252248" y="1631100"/>
            <a:ext cx="2978989" cy="101538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182250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9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DC45700-748A-4316-BFF1-8B7A0B7C5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248" y="89337"/>
            <a:ext cx="11813627" cy="747945"/>
          </a:xfrm>
        </p:spPr>
        <p:txBody>
          <a:bodyPr vert="horz" lIns="91440" tIns="45720" rIns="91440" bIns="45720" rtlCol="0" anchor="ctr">
            <a:noAutofit/>
          </a:bodyPr>
          <a:lstStyle/>
          <a:p>
            <a:pPr marL="0" lvl="0" indent="0">
              <a:lnSpc>
                <a:spcPct val="150000"/>
              </a:lnSpc>
              <a:spcAft>
                <a:spcPts val="1000"/>
              </a:spcAft>
            </a:pPr>
            <a:r>
              <a:rPr lang="pt-BR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Arial" panose="020B0604020202020204" pitchFamily="34" charset="0"/>
              </a:rPr>
              <a:t>Criação de Modelos de Machine Learning</a:t>
            </a:r>
          </a:p>
        </p:txBody>
      </p:sp>
      <p:sp>
        <p:nvSpPr>
          <p:cNvPr id="12" name="Action Button: Get Information 11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A77789EE-CA9B-41BD-940D-FEB9A14F6FB6}"/>
              </a:ext>
            </a:extLst>
          </p:cNvPr>
          <p:cNvSpPr/>
          <p:nvPr/>
        </p:nvSpPr>
        <p:spPr>
          <a:xfrm>
            <a:off x="10397067" y="592667"/>
            <a:ext cx="812800" cy="609600"/>
          </a:xfrm>
          <a:prstGeom prst="actionButtonInformat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67FC0D55-0B48-4D28-8506-1CAA64D50990}"/>
              </a:ext>
            </a:extLst>
          </p:cNvPr>
          <p:cNvSpPr txBox="1"/>
          <p:nvPr/>
        </p:nvSpPr>
        <p:spPr>
          <a:xfrm>
            <a:off x="664028" y="1471795"/>
            <a:ext cx="4060371" cy="4630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x-none" sz="1800" b="1" kern="16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Modelo de Random Forest</a:t>
            </a:r>
            <a:endParaRPr lang="pt-BR" sz="1800" b="1" kern="16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</p:txBody>
      </p:sp>
      <p:sp>
        <p:nvSpPr>
          <p:cNvPr id="16" name="CasellaDiTesto 12">
            <a:extLst>
              <a:ext uri="{FF2B5EF4-FFF2-40B4-BE49-F238E27FC236}">
                <a16:creationId xmlns:a16="http://schemas.microsoft.com/office/drawing/2014/main" id="{34C600BA-C490-49C7-A0A5-9632878D4CC7}"/>
              </a:ext>
            </a:extLst>
          </p:cNvPr>
          <p:cNvSpPr txBox="1"/>
          <p:nvPr/>
        </p:nvSpPr>
        <p:spPr>
          <a:xfrm>
            <a:off x="6453719" y="1464068"/>
            <a:ext cx="3562152" cy="4630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x-none" sz="1800" b="1" kern="16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Modelo XG Boost </a:t>
            </a:r>
            <a:endParaRPr lang="pt-BR" sz="1800" b="1" kern="16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</p:txBody>
      </p:sp>
      <p:pic>
        <p:nvPicPr>
          <p:cNvPr id="18" name="image42.png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F93802CC-B999-4D39-93D3-4932FF6A0F4D}"/>
              </a:ext>
            </a:extLst>
          </p:cNvPr>
          <p:cNvPicPr/>
          <p:nvPr/>
        </p:nvPicPr>
        <p:blipFill>
          <a:blip r:embed="rId4"/>
          <a:srcRect l="18830" t="16734" r="29182" b="40144"/>
          <a:stretch>
            <a:fillRect/>
          </a:stretch>
        </p:blipFill>
        <p:spPr>
          <a:xfrm>
            <a:off x="664028" y="4292537"/>
            <a:ext cx="4927600" cy="2298700"/>
          </a:xfrm>
          <a:prstGeom prst="rect">
            <a:avLst/>
          </a:prstGeom>
          <a:ln/>
        </p:spPr>
      </p:pic>
      <p:pic>
        <p:nvPicPr>
          <p:cNvPr id="19" name="image46.png" descr="Diagram&#10;&#10;Description automatically generated">
            <a:extLst>
              <a:ext uri="{FF2B5EF4-FFF2-40B4-BE49-F238E27FC236}">
                <a16:creationId xmlns:a16="http://schemas.microsoft.com/office/drawing/2014/main" id="{6C5F48A0-0334-4A36-A3EE-8E50176FAD3C}"/>
              </a:ext>
            </a:extLst>
          </p:cNvPr>
          <p:cNvPicPr/>
          <p:nvPr/>
        </p:nvPicPr>
        <p:blipFill>
          <a:blip r:embed="rId5"/>
          <a:srcRect l="2994"/>
          <a:stretch>
            <a:fillRect/>
          </a:stretch>
        </p:blipFill>
        <p:spPr>
          <a:xfrm>
            <a:off x="1145435" y="1987147"/>
            <a:ext cx="3160751" cy="2121274"/>
          </a:xfrm>
          <a:prstGeom prst="rect">
            <a:avLst/>
          </a:prstGeom>
          <a:ln/>
        </p:spPr>
      </p:pic>
      <p:pic>
        <p:nvPicPr>
          <p:cNvPr id="20" name="image43.png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04C3A57C-BA8A-4053-89BC-1C2A22FA6788}"/>
              </a:ext>
            </a:extLst>
          </p:cNvPr>
          <p:cNvPicPr/>
          <p:nvPr/>
        </p:nvPicPr>
        <p:blipFill>
          <a:blip r:embed="rId6"/>
          <a:srcRect l="18726" t="17240" r="32884" b="51687"/>
          <a:stretch>
            <a:fillRect/>
          </a:stretch>
        </p:blipFill>
        <p:spPr>
          <a:xfrm>
            <a:off x="6096000" y="4273032"/>
            <a:ext cx="5196749" cy="1893852"/>
          </a:xfrm>
          <a:prstGeom prst="rect">
            <a:avLst/>
          </a:prstGeom>
          <a:ln/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3B0257A8-0FF1-4D9C-806D-E95C6C86EC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198"/>
          <a:stretch/>
        </p:blipFill>
        <p:spPr bwMode="auto">
          <a:xfrm>
            <a:off x="7875032" y="1846512"/>
            <a:ext cx="1389737" cy="2435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2742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9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DC45700-748A-4316-BFF1-8B7A0B7C5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248" y="89337"/>
            <a:ext cx="11813627" cy="747945"/>
          </a:xfrm>
        </p:spPr>
        <p:txBody>
          <a:bodyPr vert="horz" lIns="91440" tIns="45720" rIns="91440" bIns="45720" rtlCol="0" anchor="ctr">
            <a:noAutofit/>
          </a:bodyPr>
          <a:lstStyle/>
          <a:p>
            <a:pPr>
              <a:lnSpc>
                <a:spcPct val="150000"/>
              </a:lnSpc>
              <a:spcAft>
                <a:spcPts val="1000"/>
              </a:spcAft>
            </a:pPr>
            <a:r>
              <a:rPr lang="pt-BR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Interpretação dos Resultados</a:t>
            </a:r>
          </a:p>
        </p:txBody>
      </p:sp>
      <p:sp>
        <p:nvSpPr>
          <p:cNvPr id="15" name="Action Button: Get Information 14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0253584D-C42C-4D6A-9273-A8A0683AAD50}"/>
              </a:ext>
            </a:extLst>
          </p:cNvPr>
          <p:cNvSpPr/>
          <p:nvPr/>
        </p:nvSpPr>
        <p:spPr>
          <a:xfrm>
            <a:off x="10397067" y="592667"/>
            <a:ext cx="812800" cy="609600"/>
          </a:xfrm>
          <a:prstGeom prst="actionButtonInformat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CasellaDiTesto 5">
            <a:extLst>
              <a:ext uri="{FF2B5EF4-FFF2-40B4-BE49-F238E27FC236}">
                <a16:creationId xmlns:a16="http://schemas.microsoft.com/office/drawing/2014/main" id="{6D99F653-E9C7-432D-B551-9A5813941392}"/>
              </a:ext>
            </a:extLst>
          </p:cNvPr>
          <p:cNvSpPr txBox="1"/>
          <p:nvPr/>
        </p:nvSpPr>
        <p:spPr>
          <a:xfrm>
            <a:off x="2876554" y="2194038"/>
            <a:ext cx="6094520" cy="4630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x-none" sz="1800" b="1" kern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Cross validation – Métrica real</a:t>
            </a:r>
            <a:r>
              <a:rPr lang="it-IT" sz="1800" b="1" kern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it-IT" sz="1800" kern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K-fold igual a 3)</a:t>
            </a:r>
            <a:endParaRPr lang="pt-BR" sz="1800" b="1" kern="16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</p:txBody>
      </p:sp>
      <p:pic>
        <p:nvPicPr>
          <p:cNvPr id="19" name="image34.png">
            <a:extLst>
              <a:ext uri="{FF2B5EF4-FFF2-40B4-BE49-F238E27FC236}">
                <a16:creationId xmlns:a16="http://schemas.microsoft.com/office/drawing/2014/main" id="{9BAA956F-BE38-4258-BEFB-6A9106BEC467}"/>
              </a:ext>
            </a:extLst>
          </p:cNvPr>
          <p:cNvPicPr/>
          <p:nvPr/>
        </p:nvPicPr>
        <p:blipFill>
          <a:blip r:embed="rId4"/>
          <a:srcRect l="24111" t="66191" r="39623" b="9630"/>
          <a:stretch>
            <a:fillRect/>
          </a:stretch>
        </p:blipFill>
        <p:spPr>
          <a:xfrm>
            <a:off x="3406133" y="2981856"/>
            <a:ext cx="5151134" cy="2803079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3467768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9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DC45700-748A-4316-BFF1-8B7A0B7C5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248" y="89337"/>
            <a:ext cx="11813627" cy="747945"/>
          </a:xfrm>
        </p:spPr>
        <p:txBody>
          <a:bodyPr vert="horz" lIns="91440" tIns="45720" rIns="91440" bIns="45720" rtlCol="0" anchor="ctr">
            <a:noAutofit/>
          </a:bodyPr>
          <a:lstStyle/>
          <a:p>
            <a:pPr>
              <a:lnSpc>
                <a:spcPct val="150000"/>
              </a:lnSpc>
              <a:spcAft>
                <a:spcPts val="1000"/>
              </a:spcAft>
            </a:pPr>
            <a:r>
              <a:rPr lang="pt-BR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Interpretação dos Resultados</a:t>
            </a:r>
          </a:p>
        </p:txBody>
      </p:sp>
      <p:sp>
        <p:nvSpPr>
          <p:cNvPr id="18" name="CasellaDiTesto 7">
            <a:extLst>
              <a:ext uri="{FF2B5EF4-FFF2-40B4-BE49-F238E27FC236}">
                <a16:creationId xmlns:a16="http://schemas.microsoft.com/office/drawing/2014/main" id="{6274B2BF-6F65-4872-9881-C4FA4145DC1E}"/>
              </a:ext>
            </a:extLst>
          </p:cNvPr>
          <p:cNvSpPr txBox="1"/>
          <p:nvPr/>
        </p:nvSpPr>
        <p:spPr>
          <a:xfrm>
            <a:off x="252248" y="1670280"/>
            <a:ext cx="4867369" cy="46487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2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  <a:defRPr b="1" kern="160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2pPr>
          </a:lstStyle>
          <a:p>
            <a:pPr lvl="1"/>
            <a:r>
              <a:rPr lang="x-none" dirty="0"/>
              <a:t>Fine Tunning</a:t>
            </a:r>
            <a:r>
              <a:rPr lang="it-IT" dirty="0"/>
              <a:t> - Random </a:t>
            </a:r>
            <a:r>
              <a:rPr lang="it-IT" dirty="0" err="1"/>
              <a:t>Search</a:t>
            </a:r>
            <a:endParaRPr lang="pt-BR" dirty="0"/>
          </a:p>
        </p:txBody>
      </p:sp>
      <p:sp>
        <p:nvSpPr>
          <p:cNvPr id="16" name="Action Button: Get Information 15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DAD05970-C978-4A60-BBDE-BB54A1AB61C7}"/>
              </a:ext>
            </a:extLst>
          </p:cNvPr>
          <p:cNvSpPr/>
          <p:nvPr/>
        </p:nvSpPr>
        <p:spPr>
          <a:xfrm>
            <a:off x="10397067" y="592667"/>
            <a:ext cx="812800" cy="609600"/>
          </a:xfrm>
          <a:prstGeom prst="actionButtonInformat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0" name="image45.png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C0DD2C41-BCE1-4CD9-BAD2-B8CD7F049512}"/>
              </a:ext>
            </a:extLst>
          </p:cNvPr>
          <p:cNvPicPr/>
          <p:nvPr/>
        </p:nvPicPr>
        <p:blipFill rotWithShape="1">
          <a:blip r:embed="rId4"/>
          <a:srcRect l="15690" t="45309" r="34052" b="21499"/>
          <a:stretch/>
        </p:blipFill>
        <p:spPr>
          <a:xfrm>
            <a:off x="0" y="2588074"/>
            <a:ext cx="5866331" cy="3645976"/>
          </a:xfrm>
          <a:prstGeom prst="rect">
            <a:avLst/>
          </a:prstGeom>
          <a:ln/>
        </p:spPr>
      </p:pic>
      <p:pic>
        <p:nvPicPr>
          <p:cNvPr id="25" name="image28.png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1E59D844-325E-4CA8-B0E0-CFD6B7EB5403}"/>
              </a:ext>
            </a:extLst>
          </p:cNvPr>
          <p:cNvPicPr/>
          <p:nvPr/>
        </p:nvPicPr>
        <p:blipFill rotWithShape="1">
          <a:blip r:embed="rId5"/>
          <a:srcRect l="19968" t="34917" r="35304" b="21476"/>
          <a:stretch/>
        </p:blipFill>
        <p:spPr>
          <a:xfrm>
            <a:off x="6846570" y="2588074"/>
            <a:ext cx="5097779" cy="3835586"/>
          </a:xfrm>
          <a:prstGeom prst="rect">
            <a:avLst/>
          </a:prstGeom>
          <a:ln/>
        </p:spPr>
      </p:pic>
      <p:sp>
        <p:nvSpPr>
          <p:cNvPr id="27" name="CasellaDiTesto 7">
            <a:extLst>
              <a:ext uri="{FF2B5EF4-FFF2-40B4-BE49-F238E27FC236}">
                <a16:creationId xmlns:a16="http://schemas.microsoft.com/office/drawing/2014/main" id="{B5F3ABBE-CEED-4769-AA37-929597DD2663}"/>
              </a:ext>
            </a:extLst>
          </p:cNvPr>
          <p:cNvSpPr txBox="1"/>
          <p:nvPr/>
        </p:nvSpPr>
        <p:spPr>
          <a:xfrm>
            <a:off x="6846571" y="1706920"/>
            <a:ext cx="4867369" cy="46487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2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  <a:defRPr b="1" kern="160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2pPr>
          </a:lstStyle>
          <a:p>
            <a:pPr lvl="1"/>
            <a:r>
              <a:rPr lang="it-IT" dirty="0" err="1"/>
              <a:t>Modelo</a:t>
            </a:r>
            <a:r>
              <a:rPr lang="it-IT" dirty="0"/>
              <a:t> </a:t>
            </a:r>
            <a:r>
              <a:rPr lang="it-IT" dirty="0" err="1"/>
              <a:t>Final</a:t>
            </a:r>
            <a:r>
              <a:rPr lang="it-IT" dirty="0"/>
              <a:t> – Random </a:t>
            </a:r>
            <a:r>
              <a:rPr lang="it-IT" dirty="0" err="1"/>
              <a:t>Forest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292164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9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DC45700-748A-4316-BFF1-8B7A0B7C5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248" y="89337"/>
            <a:ext cx="11813627" cy="747945"/>
          </a:xfrm>
        </p:spPr>
        <p:txBody>
          <a:bodyPr vert="horz" lIns="91440" tIns="45720" rIns="91440" bIns="45720" rtlCol="0" anchor="ctr">
            <a:noAutofit/>
          </a:bodyPr>
          <a:lstStyle/>
          <a:p>
            <a:pPr>
              <a:lnSpc>
                <a:spcPct val="150000"/>
              </a:lnSpc>
              <a:spcAft>
                <a:spcPts val="1000"/>
              </a:spcAft>
            </a:pPr>
            <a:r>
              <a:rPr lang="pt-BR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Interpretação dos Resultados</a:t>
            </a:r>
          </a:p>
        </p:txBody>
      </p:sp>
      <p:sp>
        <p:nvSpPr>
          <p:cNvPr id="19" name="CasellaDiTesto 9">
            <a:extLst>
              <a:ext uri="{FF2B5EF4-FFF2-40B4-BE49-F238E27FC236}">
                <a16:creationId xmlns:a16="http://schemas.microsoft.com/office/drawing/2014/main" id="{B82CA0D3-6B45-4EFD-BB24-096FDCA8BA67}"/>
              </a:ext>
            </a:extLst>
          </p:cNvPr>
          <p:cNvSpPr txBox="1"/>
          <p:nvPr/>
        </p:nvSpPr>
        <p:spPr>
          <a:xfrm>
            <a:off x="3705036" y="1660060"/>
            <a:ext cx="4253647" cy="46487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2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  <a:defRPr b="1" kern="160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2pPr>
          </a:lstStyle>
          <a:p>
            <a:pPr lvl="1"/>
            <a:r>
              <a:rPr lang="x-none" dirty="0"/>
              <a:t>Modelo final</a:t>
            </a:r>
            <a:r>
              <a:rPr lang="it-IT" dirty="0"/>
              <a:t> - </a:t>
            </a:r>
            <a: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Random Forest</a:t>
            </a:r>
            <a:r>
              <a:rPr lang="x-none" dirty="0"/>
              <a:t> </a:t>
            </a:r>
            <a:endParaRPr lang="pt-BR" dirty="0"/>
          </a:p>
        </p:txBody>
      </p:sp>
      <p:pic>
        <p:nvPicPr>
          <p:cNvPr id="20" name="image25.png">
            <a:extLst>
              <a:ext uri="{FF2B5EF4-FFF2-40B4-BE49-F238E27FC236}">
                <a16:creationId xmlns:a16="http://schemas.microsoft.com/office/drawing/2014/main" id="{1EFA8BC3-D934-4EA8-B2C5-529BC44C114E}"/>
              </a:ext>
            </a:extLst>
          </p:cNvPr>
          <p:cNvPicPr/>
          <p:nvPr/>
        </p:nvPicPr>
        <p:blipFill rotWithShape="1">
          <a:blip r:embed="rId3"/>
          <a:srcRect l="27209" t="37255" r="6376" b="34706"/>
          <a:stretch/>
        </p:blipFill>
        <p:spPr>
          <a:xfrm>
            <a:off x="2116956" y="2327594"/>
            <a:ext cx="8417434" cy="2253084"/>
          </a:xfrm>
          <a:prstGeom prst="rect">
            <a:avLst/>
          </a:prstGeom>
          <a:ln/>
        </p:spPr>
      </p:pic>
      <p:pic>
        <p:nvPicPr>
          <p:cNvPr id="25" name="image61.png">
            <a:extLst>
              <a:ext uri="{FF2B5EF4-FFF2-40B4-BE49-F238E27FC236}">
                <a16:creationId xmlns:a16="http://schemas.microsoft.com/office/drawing/2014/main" id="{A8B3EF27-962C-4277-B561-F052B5472997}"/>
              </a:ext>
            </a:extLst>
          </p:cNvPr>
          <p:cNvPicPr/>
          <p:nvPr/>
        </p:nvPicPr>
        <p:blipFill>
          <a:blip r:embed="rId4"/>
          <a:srcRect l="27428" t="43089" r="8293" b="27551"/>
          <a:stretch>
            <a:fillRect/>
          </a:stretch>
        </p:blipFill>
        <p:spPr>
          <a:xfrm>
            <a:off x="3143379" y="4897531"/>
            <a:ext cx="5779699" cy="1837366"/>
          </a:xfrm>
          <a:prstGeom prst="rect">
            <a:avLst/>
          </a:prstGeom>
          <a:ln/>
        </p:spPr>
      </p:pic>
      <p:sp>
        <p:nvSpPr>
          <p:cNvPr id="16" name="Action Button: Get Information 15">
            <a:hlinkClick r:id="rId5" action="ppaction://hlinksldjump" highlightClick="1"/>
            <a:extLst>
              <a:ext uri="{FF2B5EF4-FFF2-40B4-BE49-F238E27FC236}">
                <a16:creationId xmlns:a16="http://schemas.microsoft.com/office/drawing/2014/main" id="{DAD05970-C978-4A60-BBDE-BB54A1AB61C7}"/>
              </a:ext>
            </a:extLst>
          </p:cNvPr>
          <p:cNvSpPr/>
          <p:nvPr/>
        </p:nvSpPr>
        <p:spPr>
          <a:xfrm>
            <a:off x="10397067" y="592667"/>
            <a:ext cx="812800" cy="609600"/>
          </a:xfrm>
          <a:prstGeom prst="actionButtonInformat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CasellaDiTesto 9">
            <a:extLst>
              <a:ext uri="{FF2B5EF4-FFF2-40B4-BE49-F238E27FC236}">
                <a16:creationId xmlns:a16="http://schemas.microsoft.com/office/drawing/2014/main" id="{62579D15-2AED-4CF7-9680-D75118407FD6}"/>
              </a:ext>
            </a:extLst>
          </p:cNvPr>
          <p:cNvSpPr txBox="1"/>
          <p:nvPr/>
        </p:nvSpPr>
        <p:spPr>
          <a:xfrm>
            <a:off x="3985587" y="4484223"/>
            <a:ext cx="4253647" cy="46487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2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  <a:defRPr b="1" kern="160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2pPr>
          </a:lstStyle>
          <a:p>
            <a:pPr lvl="1"/>
            <a:r>
              <a:rPr lang="it-IT" dirty="0" err="1"/>
              <a:t>Anàlise</a:t>
            </a:r>
            <a:r>
              <a:rPr lang="it-IT" dirty="0"/>
              <a:t> de </a:t>
            </a:r>
            <a:r>
              <a:rPr lang="it-IT" dirty="0" err="1"/>
              <a:t>resìduos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233298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025AB0-B8E8-4B50-BA5F-97C60F0891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248" y="89337"/>
            <a:ext cx="11813627" cy="1412065"/>
          </a:xfrm>
        </p:spPr>
        <p:txBody>
          <a:bodyPr>
            <a:noAutofit/>
          </a:bodyPr>
          <a:lstStyle/>
          <a:p>
            <a:pPr algn="ctr">
              <a:lnSpc>
                <a:spcPct val="150000"/>
              </a:lnSpc>
              <a:spcAft>
                <a:spcPts val="1000"/>
              </a:spcAft>
            </a:pPr>
            <a:br>
              <a:rPr lang="pt-BR" sz="24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</a:br>
            <a:r>
              <a:rPr lang="pt-BR" sz="2400" b="1" dirty="0">
                <a:solidFill>
                  <a:schemeClr val="bg1"/>
                </a:solidFill>
                <a:latin typeface="Arial" panose="020B0604020202020204" pitchFamily="34" charset="0"/>
              </a:rPr>
              <a:t>Previsão da Expectativa De Vida da População Utilizando Algoritmos de Machine Learning a Partir de Informações Socioeconômicas</a:t>
            </a:r>
            <a:br>
              <a:rPr lang="pt-BR" sz="24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</a:br>
            <a:endParaRPr lang="pt-BR" sz="2400" dirty="0">
              <a:solidFill>
                <a:schemeClr val="bg1"/>
              </a:solidFill>
            </a:endParaRPr>
          </a:p>
        </p:txBody>
      </p:sp>
      <p:pic>
        <p:nvPicPr>
          <p:cNvPr id="17" name="Immagine 16">
            <a:extLst>
              <a:ext uri="{FF2B5EF4-FFF2-40B4-BE49-F238E27FC236}">
                <a16:creationId xmlns:a16="http://schemas.microsoft.com/office/drawing/2014/main" id="{71240C76-8F69-4C43-BF65-1101AD84274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C12356C1-2CEB-483E-8630-D7C0D39C5F4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028" t="50000" r="50000" b="41235"/>
          <a:stretch/>
        </p:blipFill>
        <p:spPr>
          <a:xfrm>
            <a:off x="558106" y="336092"/>
            <a:ext cx="3933614" cy="2136175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D4D2191A-7B7B-4F6A-95F8-904BBADF9942}"/>
              </a:ext>
            </a:extLst>
          </p:cNvPr>
          <p:cNvSpPr txBox="1"/>
          <p:nvPr/>
        </p:nvSpPr>
        <p:spPr>
          <a:xfrm>
            <a:off x="684232" y="533759"/>
            <a:ext cx="4141768" cy="144655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it-IT" sz="4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Por </a:t>
            </a:r>
            <a:r>
              <a:rPr lang="it-IT" sz="4400" b="1" i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que</a:t>
            </a:r>
            <a:r>
              <a:rPr lang="it-IT" sz="4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este </a:t>
            </a:r>
            <a:r>
              <a:rPr lang="it-IT" sz="4400" b="1" i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projeto</a:t>
            </a:r>
            <a:r>
              <a:rPr lang="it-IT" sz="4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  <a:endParaRPr lang="pt-BR" sz="44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45F50CB5-A3E5-4E5A-96E1-9A5E74463272}"/>
              </a:ext>
            </a:extLst>
          </p:cNvPr>
          <p:cNvSpPr txBox="1"/>
          <p:nvPr/>
        </p:nvSpPr>
        <p:spPr>
          <a:xfrm flipH="1">
            <a:off x="8933210" y="411186"/>
            <a:ext cx="3006542" cy="1631216"/>
          </a:xfrm>
          <a:prstGeom prst="rect">
            <a:avLst/>
          </a:prstGeom>
          <a:solidFill>
            <a:schemeClr val="bg1">
              <a:alpha val="21000"/>
            </a:schemeClr>
          </a:solidFill>
        </p:spPr>
        <p:txBody>
          <a:bodyPr wrap="square" numCol="1" rtlCol="0">
            <a:spAutoFit/>
          </a:bodyPr>
          <a:lstStyle/>
          <a:p>
            <a:pPr algn="ctr"/>
            <a:r>
              <a:rPr lang="it-IT" sz="2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Trabalho</a:t>
            </a:r>
            <a:r>
              <a:rPr lang="it-IT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em </a:t>
            </a:r>
            <a:r>
              <a:rPr lang="it-IT" sz="2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organizaç</a:t>
            </a:r>
            <a:r>
              <a:rPr lang="en-US" sz="20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ã</a:t>
            </a:r>
            <a:r>
              <a:rPr lang="it-IT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 </a:t>
            </a:r>
            <a:r>
              <a:rPr lang="it-IT" sz="2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nao</a:t>
            </a:r>
            <a:r>
              <a:rPr lang="it-IT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it-IT" sz="2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governamental</a:t>
            </a:r>
            <a:r>
              <a:rPr lang="it-IT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it-IT" sz="2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que</a:t>
            </a:r>
            <a:r>
              <a:rPr lang="it-IT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se </a:t>
            </a:r>
            <a:r>
              <a:rPr lang="it-IT" sz="2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ocupa</a:t>
            </a:r>
            <a:r>
              <a:rPr lang="it-IT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da </a:t>
            </a:r>
            <a:r>
              <a:rPr lang="it-IT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ú</a:t>
            </a:r>
            <a:r>
              <a:rPr lang="it-IT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de, </a:t>
            </a:r>
            <a:r>
              <a:rPr lang="it-IT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qualidade</a:t>
            </a:r>
            <a:r>
              <a:rPr lang="it-IT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de </a:t>
            </a:r>
            <a:r>
              <a:rPr lang="it-IT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vida</a:t>
            </a:r>
            <a:r>
              <a:rPr lang="it-IT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e </a:t>
            </a:r>
            <a:r>
              <a:rPr lang="it-IT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direitos</a:t>
            </a:r>
            <a:r>
              <a:rPr lang="it-IT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it-IT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dos</a:t>
            </a:r>
            <a:r>
              <a:rPr lang="it-IT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</a:t>
            </a:r>
            <a:r>
              <a:rPr lang="it-IT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aposentados</a:t>
            </a:r>
            <a:r>
              <a:rPr lang="it-IT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e </a:t>
            </a:r>
            <a:r>
              <a:rPr lang="it-IT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idosos</a:t>
            </a:r>
            <a:r>
              <a:rPr lang="it-IT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F385F55C-F393-409D-8C8E-E17DE08A5F2C}"/>
              </a:ext>
            </a:extLst>
          </p:cNvPr>
          <p:cNvSpPr txBox="1"/>
          <p:nvPr/>
        </p:nvSpPr>
        <p:spPr>
          <a:xfrm>
            <a:off x="8933210" y="3729334"/>
            <a:ext cx="2869323" cy="1938992"/>
          </a:xfrm>
          <a:prstGeom prst="rect">
            <a:avLst/>
          </a:prstGeom>
          <a:solidFill>
            <a:schemeClr val="bg1">
              <a:alpha val="21000"/>
            </a:schemeClr>
          </a:solidFill>
        </p:spPr>
        <p:txBody>
          <a:bodyPr wrap="square" numCol="1" rtlCol="0">
            <a:spAutoFit/>
          </a:bodyPr>
          <a:lstStyle>
            <a:defPPr>
              <a:defRPr lang="en-US"/>
            </a:defPPr>
            <a:lvl1pPr algn="ctr">
              <a:defRPr sz="2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it-IT" b="0" dirty="0"/>
              <a:t> E’ </a:t>
            </a:r>
            <a:r>
              <a:rPr lang="it-IT" b="0" dirty="0" err="1"/>
              <a:t>muito</a:t>
            </a:r>
            <a:r>
              <a:rPr lang="it-IT" b="0" dirty="0"/>
              <a:t> </a:t>
            </a:r>
            <a:r>
              <a:rPr lang="it-IT" b="0" dirty="0" err="1"/>
              <a:t>comum</a:t>
            </a:r>
            <a:r>
              <a:rPr lang="it-IT" b="0" dirty="0"/>
              <a:t> </a:t>
            </a:r>
            <a:r>
              <a:rPr lang="it-IT" b="0" dirty="0" err="1"/>
              <a:t>que</a:t>
            </a:r>
            <a:r>
              <a:rPr lang="it-IT" b="0" dirty="0"/>
              <a:t> </a:t>
            </a:r>
            <a:r>
              <a:rPr lang="it-IT" b="0" dirty="0" err="1"/>
              <a:t>exista</a:t>
            </a:r>
            <a:r>
              <a:rPr lang="it-IT" b="0" dirty="0"/>
              <a:t> </a:t>
            </a:r>
            <a:r>
              <a:rPr lang="it-IT" b="0" dirty="0" err="1"/>
              <a:t>uma</a:t>
            </a:r>
            <a:r>
              <a:rPr lang="it-IT" b="0" dirty="0"/>
              <a:t> </a:t>
            </a:r>
            <a:r>
              <a:rPr lang="it-IT" dirty="0" err="1"/>
              <a:t>preocupaç</a:t>
            </a:r>
            <a:r>
              <a:rPr lang="en-US" sz="20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ã</a:t>
            </a:r>
            <a:r>
              <a:rPr lang="it-IT" dirty="0"/>
              <a:t>o</a:t>
            </a:r>
            <a:r>
              <a:rPr lang="it-IT" b="0" dirty="0"/>
              <a:t> </a:t>
            </a:r>
            <a:r>
              <a:rPr lang="it-IT" b="0" dirty="0" err="1"/>
              <a:t>com</a:t>
            </a:r>
            <a:r>
              <a:rPr lang="it-IT" b="0" dirty="0"/>
              <a:t>  a </a:t>
            </a:r>
            <a:r>
              <a:rPr lang="it-IT" dirty="0" err="1"/>
              <a:t>diminuiç</a:t>
            </a:r>
            <a:r>
              <a:rPr lang="en-US" sz="20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ã</a:t>
            </a:r>
            <a:r>
              <a:rPr lang="it-IT" dirty="0"/>
              <a:t>o</a:t>
            </a:r>
            <a:r>
              <a:rPr lang="it-IT" b="0" dirty="0"/>
              <a:t> da </a:t>
            </a:r>
            <a:r>
              <a:rPr lang="it-IT" dirty="0" err="1"/>
              <a:t>expectativa</a:t>
            </a:r>
            <a:r>
              <a:rPr lang="it-IT" dirty="0"/>
              <a:t> de </a:t>
            </a:r>
            <a:r>
              <a:rPr lang="it-IT" dirty="0" err="1"/>
              <a:t>vida</a:t>
            </a:r>
            <a:r>
              <a:rPr lang="it-IT" b="0" dirty="0"/>
              <a:t> e </a:t>
            </a:r>
            <a:r>
              <a:rPr lang="it-IT" b="0" dirty="0" err="1"/>
              <a:t>sobre</a:t>
            </a:r>
            <a:r>
              <a:rPr lang="it-IT" b="0" dirty="0"/>
              <a:t> </a:t>
            </a:r>
            <a:r>
              <a:rPr lang="it-IT" b="0" dirty="0" err="1"/>
              <a:t>que</a:t>
            </a:r>
            <a:r>
              <a:rPr lang="it-IT" b="0" dirty="0"/>
              <a:t> </a:t>
            </a:r>
            <a:r>
              <a:rPr lang="it-IT" dirty="0" err="1"/>
              <a:t>iniciativa</a:t>
            </a:r>
            <a:r>
              <a:rPr lang="it-IT" dirty="0"/>
              <a:t> </a:t>
            </a:r>
            <a:r>
              <a:rPr lang="it-IT" dirty="0" err="1"/>
              <a:t>ou</a:t>
            </a:r>
            <a:r>
              <a:rPr lang="it-IT" dirty="0"/>
              <a:t> </a:t>
            </a:r>
            <a:r>
              <a:rPr lang="it-IT" dirty="0" err="1"/>
              <a:t>projetos</a:t>
            </a:r>
            <a:r>
              <a:rPr lang="it-IT" dirty="0"/>
              <a:t> investir</a:t>
            </a:r>
            <a:r>
              <a:rPr lang="it-IT" b="0" dirty="0"/>
              <a:t>. </a:t>
            </a:r>
            <a:endParaRPr lang="pt-BR" b="0" dirty="0"/>
          </a:p>
        </p:txBody>
      </p:sp>
    </p:spTree>
    <p:extLst>
      <p:ext uri="{BB962C8B-B14F-4D97-AF65-F5344CB8AC3E}">
        <p14:creationId xmlns:p14="http://schemas.microsoft.com/office/powerpoint/2010/main" val="10579156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43">
            <a:extLst>
              <a:ext uri="{FF2B5EF4-FFF2-40B4-BE49-F238E27FC236}">
                <a16:creationId xmlns:a16="http://schemas.microsoft.com/office/drawing/2014/main" id="{7E959362-1742-4B88-9364-8B5F817DEB51}"/>
              </a:ext>
            </a:extLst>
          </p:cNvPr>
          <p:cNvGrpSpPr/>
          <p:nvPr/>
        </p:nvGrpSpPr>
        <p:grpSpPr>
          <a:xfrm>
            <a:off x="126125" y="161698"/>
            <a:ext cx="3151229" cy="1607817"/>
            <a:chOff x="8316478" y="166084"/>
            <a:chExt cx="3875522" cy="2104628"/>
          </a:xfrm>
        </p:grpSpPr>
        <p:pic>
          <p:nvPicPr>
            <p:cNvPr id="7" name="Immagine 4" descr="Graphical user interface, application, PowerPoint&#10;&#10;Description automatically generated">
              <a:extLst>
                <a:ext uri="{FF2B5EF4-FFF2-40B4-BE49-F238E27FC236}">
                  <a16:creationId xmlns:a16="http://schemas.microsoft.com/office/drawing/2014/main" id="{D050301D-005F-4579-90E1-B4D0DB9B63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9028" t="50000" r="50000" b="41235"/>
            <a:stretch/>
          </p:blipFill>
          <p:spPr>
            <a:xfrm>
              <a:off x="8316478" y="166084"/>
              <a:ext cx="3875522" cy="2104628"/>
            </a:xfrm>
            <a:prstGeom prst="rect">
              <a:avLst/>
            </a:prstGeom>
            <a:ln>
              <a:noFill/>
            </a:ln>
            <a:effectLst>
              <a:reflection blurRad="12700" stA="30000" endPos="30000" dist="5000" dir="5400000" sy="-100000" algn="bl" rotWithShape="0"/>
            </a:effectLst>
            <a:scene3d>
              <a:camera prst="perspectiveContrastingLeftFacing">
                <a:rot lat="300000" lon="19800000" rev="0"/>
              </a:camera>
              <a:lightRig rig="threePt" dir="t">
                <a:rot lat="0" lon="0" rev="2700000"/>
              </a:lightRig>
            </a:scene3d>
            <a:sp3d>
              <a:bevelT w="63500" h="50800"/>
            </a:sp3d>
          </p:spPr>
        </p:pic>
        <p:sp>
          <p:nvSpPr>
            <p:cNvPr id="8" name="CasellaDiTesto 5">
              <a:extLst>
                <a:ext uri="{FF2B5EF4-FFF2-40B4-BE49-F238E27FC236}">
                  <a16:creationId xmlns:a16="http://schemas.microsoft.com/office/drawing/2014/main" id="{2C29DDD2-340E-47CB-A91B-00AAE48DFB02}"/>
                </a:ext>
              </a:extLst>
            </p:cNvPr>
            <p:cNvSpPr txBox="1"/>
            <p:nvPr/>
          </p:nvSpPr>
          <p:spPr>
            <a:xfrm>
              <a:off x="8568653" y="359656"/>
              <a:ext cx="3623347" cy="918564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lvl="0" defTabSz="914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4400" b="1" i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Conclus</a:t>
              </a:r>
              <a:r>
                <a:rPr lang="pt-BR" sz="4400" b="1" i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ã</a:t>
              </a:r>
              <a:r>
                <a:rPr lang="en-US" sz="4400" b="1" i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o</a:t>
              </a:r>
            </a:p>
          </p:txBody>
        </p:sp>
      </p:grp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FDA69376-2B56-450F-92C6-B51267131AEA}"/>
              </a:ext>
            </a:extLst>
          </p:cNvPr>
          <p:cNvSpPr txBox="1"/>
          <p:nvPr/>
        </p:nvSpPr>
        <p:spPr>
          <a:xfrm>
            <a:off x="7843154" y="165317"/>
            <a:ext cx="430194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x-none" b="1" u="sng" dirty="0"/>
              <a:t>Modelo final</a:t>
            </a:r>
            <a:r>
              <a:rPr lang="it-IT" b="1" u="sng" dirty="0"/>
              <a:t> </a:t>
            </a:r>
          </a:p>
          <a:p>
            <a:r>
              <a:rPr lang="pt-BR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Random Forest erro médio absoluto de </a:t>
            </a:r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</a:rPr>
              <a:t>1,35</a:t>
            </a:r>
            <a:r>
              <a:rPr lang="pt-BR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anos</a:t>
            </a:r>
            <a:r>
              <a:rPr lang="x-none" dirty="0"/>
              <a:t> </a:t>
            </a:r>
            <a:endParaRPr lang="pt-BR" dirty="0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CD714F99-F3C6-414E-9322-476C0070C9D5}"/>
              </a:ext>
            </a:extLst>
          </p:cNvPr>
          <p:cNvSpPr txBox="1"/>
          <p:nvPr/>
        </p:nvSpPr>
        <p:spPr>
          <a:xfrm>
            <a:off x="7843154" y="1126145"/>
            <a:ext cx="3970802" cy="14580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ts val="1300"/>
              </a:lnSpc>
              <a:spcAft>
                <a:spcPts val="10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pt-BR" sz="1800" b="1" u="sng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Variàveis n</a:t>
            </a:r>
            <a:r>
              <a:rPr lang="pt-BR" b="1" u="sng" dirty="0">
                <a:solidFill>
                  <a:srgbClr val="000000"/>
                </a:solidFill>
                <a:latin typeface="Calibri" panose="020F0502020204030204" pitchFamily="34" charset="0"/>
              </a:rPr>
              <a:t>ã</a:t>
            </a:r>
            <a:r>
              <a:rPr lang="pt-BR" sz="1800" b="1" u="sng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o relevantes para o modelo:</a:t>
            </a:r>
            <a:endParaRPr lang="pt-BR" sz="1800" b="1" u="sng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285750" indent="-285750" algn="just">
              <a:lnSpc>
                <a:spcPts val="1300"/>
              </a:lnSpc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pt-BR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Sa</a:t>
            </a:r>
            <a:r>
              <a:rPr lang="pt-BR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rampo </a:t>
            </a:r>
          </a:p>
          <a:p>
            <a:pPr marL="285750" indent="-285750" algn="just">
              <a:lnSpc>
                <a:spcPts val="1300"/>
              </a:lnSpc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pt-BR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Status</a:t>
            </a:r>
          </a:p>
          <a:p>
            <a:pPr marL="285750" indent="-285750" algn="just">
              <a:lnSpc>
                <a:spcPts val="1300"/>
              </a:lnSpc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pt-BR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Popula</a:t>
            </a:r>
            <a:r>
              <a:rPr lang="pt-BR" dirty="0">
                <a:solidFill>
                  <a:srgbClr val="000000"/>
                </a:solidFill>
                <a:latin typeface="Calibri" panose="020F0502020204030204" pitchFamily="34" charset="0"/>
              </a:rPr>
              <a:t>çã</a:t>
            </a:r>
            <a:r>
              <a:rPr lang="pt-BR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o total</a:t>
            </a:r>
          </a:p>
          <a:p>
            <a:pPr marL="285750" indent="-285750" algn="just">
              <a:lnSpc>
                <a:spcPts val="1300"/>
              </a:lnSpc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pt-BR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Percentual de mulheres</a:t>
            </a:r>
            <a:endParaRPr lang="pt-BR" dirty="0"/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92A5DD9D-69C3-41A1-86A6-76E08EC1E438}"/>
              </a:ext>
            </a:extLst>
          </p:cNvPr>
          <p:cNvSpPr txBox="1"/>
          <p:nvPr/>
        </p:nvSpPr>
        <p:spPr>
          <a:xfrm>
            <a:off x="7827094" y="2953334"/>
            <a:ext cx="3607542" cy="2047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ts val="1300"/>
              </a:lnSpc>
              <a:spcAft>
                <a:spcPts val="10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pt-BR" b="1" u="sng" dirty="0">
                <a:solidFill>
                  <a:srgbClr val="000000"/>
                </a:solidFill>
                <a:latin typeface="Calibri" panose="020F0502020204030204" pitchFamily="34" charset="0"/>
              </a:rPr>
              <a:t>Correlaç</a:t>
            </a:r>
            <a:r>
              <a:rPr lang="en-US" b="1" u="sng" dirty="0">
                <a:solidFill>
                  <a:srgbClr val="000000"/>
                </a:solidFill>
                <a:latin typeface="Calibri" panose="020F0502020204030204" pitchFamily="34" charset="0"/>
              </a:rPr>
              <a:t>õ</a:t>
            </a:r>
            <a:r>
              <a:rPr lang="pt-BR" b="1" u="sng" dirty="0">
                <a:solidFill>
                  <a:srgbClr val="000000"/>
                </a:solidFill>
                <a:latin typeface="Calibri" panose="020F0502020204030204" pitchFamily="34" charset="0"/>
              </a:rPr>
              <a:t>es </a:t>
            </a:r>
            <a:r>
              <a:rPr lang="pt-BR" sz="1800" b="1" u="sng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mais pertinentes:</a:t>
            </a:r>
            <a:endParaRPr lang="pt-BR" sz="1800" b="1" u="sng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285750" indent="-285750" algn="just">
              <a:lnSpc>
                <a:spcPts val="1300"/>
              </a:lnSpc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pt-BR" dirty="0">
                <a:solidFill>
                  <a:srgbClr val="000000"/>
                </a:solidFill>
                <a:latin typeface="Calibri" panose="020F0502020204030204" pitchFamily="34" charset="0"/>
              </a:rPr>
              <a:t>Anos de estudo </a:t>
            </a:r>
          </a:p>
          <a:p>
            <a:pPr marL="285750" indent="-285750" algn="just">
              <a:lnSpc>
                <a:spcPts val="1300"/>
              </a:lnSpc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pt-BR" dirty="0">
                <a:solidFill>
                  <a:srgbClr val="000000"/>
                </a:solidFill>
                <a:latin typeface="Calibri" panose="020F0502020204030204" pitchFamily="34" charset="0"/>
              </a:rPr>
              <a:t>Mortalidade adulta </a:t>
            </a:r>
          </a:p>
          <a:p>
            <a:pPr marL="285750" indent="-285750" algn="just">
              <a:lnSpc>
                <a:spcPts val="1300"/>
              </a:lnSpc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pt-BR" dirty="0">
                <a:solidFill>
                  <a:srgbClr val="000000"/>
                </a:solidFill>
                <a:latin typeface="Calibri" panose="020F0502020204030204" pitchFamily="34" charset="0"/>
              </a:rPr>
              <a:t>Magreza ou mal nutrição</a:t>
            </a:r>
          </a:p>
          <a:p>
            <a:pPr marL="285750" indent="-285750" algn="just">
              <a:lnSpc>
                <a:spcPts val="1300"/>
              </a:lnSpc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pt-BR" dirty="0">
                <a:solidFill>
                  <a:srgbClr val="000000"/>
                </a:solidFill>
                <a:latin typeface="Calibri" panose="020F0502020204030204" pitchFamily="34" charset="0"/>
              </a:rPr>
              <a:t>HIV- Aids</a:t>
            </a:r>
          </a:p>
          <a:p>
            <a:pPr marL="285750" indent="-285750" algn="just">
              <a:lnSpc>
                <a:spcPts val="1300"/>
              </a:lnSpc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pt-BR" dirty="0">
                <a:solidFill>
                  <a:srgbClr val="000000"/>
                </a:solidFill>
                <a:latin typeface="Calibri" panose="020F0502020204030204" pitchFamily="34" charset="0"/>
              </a:rPr>
              <a:t>Morte com menos de 5 anos </a:t>
            </a:r>
            <a:endParaRPr lang="pt-BR" dirty="0"/>
          </a:p>
          <a:p>
            <a:pPr marL="285750" indent="-285750" algn="just">
              <a:lnSpc>
                <a:spcPts val="1300"/>
              </a:lnSpc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pt-BR" dirty="0">
                <a:solidFill>
                  <a:srgbClr val="000000"/>
                </a:solidFill>
                <a:latin typeface="Calibri" panose="020F0502020204030204" pitchFamily="34" charset="0"/>
              </a:rPr>
              <a:t>Imunização Difeteria </a:t>
            </a:r>
            <a:r>
              <a:rPr lang="pt-BR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e Polio</a:t>
            </a:r>
          </a:p>
        </p:txBody>
      </p:sp>
      <p:pic>
        <p:nvPicPr>
          <p:cNvPr id="31" name="image8.png" descr="Chart, treemap chart&#10;&#10;Description automatically generated">
            <a:extLst>
              <a:ext uri="{FF2B5EF4-FFF2-40B4-BE49-F238E27FC236}">
                <a16:creationId xmlns:a16="http://schemas.microsoft.com/office/drawing/2014/main" id="{4D01B16F-87C7-4FF6-BE22-77CDF070C18C}"/>
              </a:ext>
            </a:extLst>
          </p:cNvPr>
          <p:cNvPicPr/>
          <p:nvPr/>
        </p:nvPicPr>
        <p:blipFill>
          <a:blip r:embed="rId4"/>
          <a:srcRect/>
          <a:stretch>
            <a:fillRect/>
          </a:stretch>
        </p:blipFill>
        <p:spPr>
          <a:xfrm>
            <a:off x="48601" y="1917393"/>
            <a:ext cx="7650898" cy="4940607"/>
          </a:xfrm>
          <a:prstGeom prst="rect">
            <a:avLst/>
          </a:prstGeom>
          <a:ln/>
        </p:spPr>
      </p:pic>
      <p:sp>
        <p:nvSpPr>
          <p:cNvPr id="10" name="CasellaDiTesto 29">
            <a:extLst>
              <a:ext uri="{FF2B5EF4-FFF2-40B4-BE49-F238E27FC236}">
                <a16:creationId xmlns:a16="http://schemas.microsoft.com/office/drawing/2014/main" id="{23A39734-301D-42BF-95A7-CA60526A9D7B}"/>
              </a:ext>
            </a:extLst>
          </p:cNvPr>
          <p:cNvSpPr txBox="1"/>
          <p:nvPr/>
        </p:nvSpPr>
        <p:spPr>
          <a:xfrm>
            <a:off x="7827094" y="5370430"/>
            <a:ext cx="3970801" cy="10515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spcAft>
                <a:spcPts val="10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pt-BR" sz="1800" b="1" u="sng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Outras </a:t>
            </a:r>
            <a:r>
              <a:rPr lang="pt-BR" b="1" u="sng" dirty="0">
                <a:solidFill>
                  <a:srgbClr val="000000"/>
                </a:solidFill>
                <a:latin typeface="Calibri" panose="020F0502020204030204" pitchFamily="34" charset="0"/>
              </a:rPr>
              <a:t>consideraç</a:t>
            </a:r>
            <a:r>
              <a:rPr lang="en-US" b="1" u="sng" dirty="0">
                <a:solidFill>
                  <a:srgbClr val="000000"/>
                </a:solidFill>
                <a:latin typeface="Calibri" panose="020F0502020204030204" pitchFamily="34" charset="0"/>
              </a:rPr>
              <a:t>õ</a:t>
            </a:r>
            <a:r>
              <a:rPr lang="pt-BR" b="1" u="sng" dirty="0">
                <a:solidFill>
                  <a:srgbClr val="000000"/>
                </a:solidFill>
                <a:latin typeface="Calibri" panose="020F0502020204030204" pitchFamily="34" charset="0"/>
              </a:rPr>
              <a:t>es :</a:t>
            </a:r>
          </a:p>
          <a:p>
            <a:pPr marL="285750" indent="-285750" algn="just"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pt-BR" dirty="0">
                <a:solidFill>
                  <a:srgbClr val="000000"/>
                </a:solidFill>
                <a:latin typeface="Calibri" panose="020F0502020204030204" pitchFamily="34" charset="0"/>
              </a:rPr>
              <a:t>Continente com maior necesidade de  investimentos: Africano</a:t>
            </a:r>
          </a:p>
        </p:txBody>
      </p:sp>
    </p:spTree>
    <p:extLst>
      <p:ext uri="{BB962C8B-B14F-4D97-AF65-F5344CB8AC3E}">
        <p14:creationId xmlns:p14="http://schemas.microsoft.com/office/powerpoint/2010/main" val="42876896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734BC97B-191C-4412-8865-DDB4D06BB6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" t="45491" r="-31" b="2026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3" name="Group 43">
            <a:extLst>
              <a:ext uri="{FF2B5EF4-FFF2-40B4-BE49-F238E27FC236}">
                <a16:creationId xmlns:a16="http://schemas.microsoft.com/office/drawing/2014/main" id="{8602164B-2C10-4424-9C5D-E5D008872994}"/>
              </a:ext>
            </a:extLst>
          </p:cNvPr>
          <p:cNvGrpSpPr/>
          <p:nvPr/>
        </p:nvGrpSpPr>
        <p:grpSpPr>
          <a:xfrm>
            <a:off x="126125" y="161698"/>
            <a:ext cx="3875522" cy="2104628"/>
            <a:chOff x="8316478" y="166084"/>
            <a:chExt cx="3875522" cy="2104628"/>
          </a:xfrm>
        </p:grpSpPr>
        <p:pic>
          <p:nvPicPr>
            <p:cNvPr id="35" name="Immagine 4" descr="Graphical user interface, application, PowerPoint&#10;&#10;Description automatically generated">
              <a:extLst>
                <a:ext uri="{FF2B5EF4-FFF2-40B4-BE49-F238E27FC236}">
                  <a16:creationId xmlns:a16="http://schemas.microsoft.com/office/drawing/2014/main" id="{DB34DA44-86CB-4CE0-B375-E8008D59A6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9028" t="50000" r="50000" b="41235"/>
            <a:stretch/>
          </p:blipFill>
          <p:spPr>
            <a:xfrm>
              <a:off x="8316478" y="166084"/>
              <a:ext cx="3875522" cy="2104628"/>
            </a:xfrm>
            <a:prstGeom prst="rect">
              <a:avLst/>
            </a:prstGeom>
            <a:ln>
              <a:noFill/>
            </a:ln>
            <a:effectLst>
              <a:reflection blurRad="12700" stA="30000" endPos="30000" dist="5000" dir="5400000" sy="-100000" algn="bl" rotWithShape="0"/>
            </a:effectLst>
            <a:scene3d>
              <a:camera prst="perspectiveContrastingLeftFacing">
                <a:rot lat="300000" lon="19800000" rev="0"/>
              </a:camera>
              <a:lightRig rig="threePt" dir="t">
                <a:rot lat="0" lon="0" rev="2700000"/>
              </a:lightRig>
            </a:scene3d>
            <a:sp3d>
              <a:bevelT w="63500" h="50800"/>
            </a:sp3d>
          </p:spPr>
        </p:pic>
        <p:sp>
          <p:nvSpPr>
            <p:cNvPr id="37" name="CasellaDiTesto 5">
              <a:extLst>
                <a:ext uri="{FF2B5EF4-FFF2-40B4-BE49-F238E27FC236}">
                  <a16:creationId xmlns:a16="http://schemas.microsoft.com/office/drawing/2014/main" id="{2538B34E-6C1A-45FB-B6C6-863CD56F34CF}"/>
                </a:ext>
              </a:extLst>
            </p:cNvPr>
            <p:cNvSpPr txBox="1"/>
            <p:nvPr/>
          </p:nvSpPr>
          <p:spPr>
            <a:xfrm>
              <a:off x="8568653" y="359656"/>
              <a:ext cx="3623347" cy="1311128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lvl="0" defTabSz="914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4400" b="1" i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Proximos</a:t>
              </a:r>
              <a:r>
                <a:rPr lang="en-US" sz="4400" b="1" i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</a:t>
              </a:r>
              <a:r>
                <a:rPr lang="en-US" sz="4400" b="1" i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passos</a:t>
              </a:r>
              <a:endParaRPr lang="en-US" sz="4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F498CA3E-D0CF-4D37-A33D-1775592B81F2}"/>
              </a:ext>
            </a:extLst>
          </p:cNvPr>
          <p:cNvSpPr txBox="1"/>
          <p:nvPr/>
        </p:nvSpPr>
        <p:spPr>
          <a:xfrm>
            <a:off x="8127619" y="121401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pt-BR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4AE4F6B-4DC6-4913-B54F-65C1C308CF08}"/>
              </a:ext>
            </a:extLst>
          </p:cNvPr>
          <p:cNvSpPr txBox="1"/>
          <p:nvPr/>
        </p:nvSpPr>
        <p:spPr>
          <a:xfrm>
            <a:off x="4972051" y="1907678"/>
            <a:ext cx="6909094" cy="3418756"/>
          </a:xfrm>
          <a:prstGeom prst="rect">
            <a:avLst/>
          </a:prstGeom>
          <a:solidFill>
            <a:schemeClr val="bg1">
              <a:lumMod val="95000"/>
              <a:alpha val="27000"/>
            </a:schemeClr>
          </a:solidFill>
        </p:spPr>
        <p:txBody>
          <a:bodyPr wrap="square">
            <a:spAutoFit/>
          </a:bodyPr>
          <a:lstStyle/>
          <a:p>
            <a:pPr marL="285750" lvl="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800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Coletar</a:t>
            </a:r>
            <a:r>
              <a:rPr lang="en-US" sz="28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</a:t>
            </a:r>
            <a:r>
              <a:rPr lang="en-US" sz="2800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novos</a:t>
            </a:r>
            <a:r>
              <a:rPr lang="en-US" sz="28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dados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800" b="1" kern="1200" dirty="0" err="1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rPr>
              <a:t>Testar</a:t>
            </a:r>
            <a:r>
              <a:rPr lang="en-US" sz="2800" b="1" kern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rPr>
              <a:t> </a:t>
            </a:r>
            <a:r>
              <a:rPr lang="en-US" sz="2800" b="1" kern="1200" dirty="0" err="1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rPr>
              <a:t>novos</a:t>
            </a:r>
            <a:r>
              <a:rPr lang="en-US" sz="2800" b="1" kern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rPr>
              <a:t> </a:t>
            </a:r>
            <a:r>
              <a:rPr lang="en-US" sz="2800" b="1" kern="1200" dirty="0" err="1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rPr>
              <a:t>modelos</a:t>
            </a:r>
            <a:endParaRPr lang="en-US" sz="28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+mn-cs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800" b="1" kern="1200" dirty="0" err="1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rPr>
              <a:t>Testar</a:t>
            </a:r>
            <a:r>
              <a:rPr lang="en-US" sz="2800" b="1" kern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rPr>
              <a:t> </a:t>
            </a:r>
            <a:r>
              <a:rPr lang="en-US" sz="2800" b="1" kern="1200" dirty="0" err="1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rPr>
              <a:t>modelos</a:t>
            </a:r>
            <a:r>
              <a:rPr lang="en-US" sz="2800" b="1" kern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rPr>
              <a:t> </a:t>
            </a:r>
            <a:r>
              <a:rPr lang="en-US" sz="2800" b="1" kern="1200" dirty="0" err="1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rPr>
              <a:t>especìficos</a:t>
            </a:r>
            <a:r>
              <a:rPr lang="en-US" sz="2800" b="1" kern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rPr>
              <a:t> </a:t>
            </a:r>
            <a:r>
              <a:rPr lang="en-US" sz="2800" b="1" kern="1200" dirty="0" err="1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rPr>
              <a:t>por</a:t>
            </a:r>
            <a:r>
              <a:rPr lang="en-US" sz="2800" b="1" kern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rPr>
              <a:t> </a:t>
            </a:r>
            <a:r>
              <a:rPr lang="en-US" sz="2800" b="1" kern="1200" dirty="0" err="1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rPr>
              <a:t>continente</a:t>
            </a:r>
            <a:endParaRPr lang="en-US" sz="28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+mn-cs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800" b="1" kern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rPr>
              <a:t>Fazer um deploy do </a:t>
            </a:r>
            <a:r>
              <a:rPr lang="en-US" sz="2800" b="1" kern="1200" dirty="0" err="1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rPr>
              <a:t>modelo</a:t>
            </a:r>
            <a:endParaRPr lang="en-US" sz="28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724470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ED53827-8A18-44D7-8761-8851661257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9332" y="1141102"/>
            <a:ext cx="5018314" cy="53820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EC7818E-1426-4F93-9ACD-0B6F589C6C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" b="14535"/>
          <a:stretch/>
        </p:blipFill>
        <p:spPr>
          <a:xfrm>
            <a:off x="1046396" y="1113197"/>
            <a:ext cx="4706704" cy="5382030"/>
          </a:xfrm>
          <a:prstGeom prst="rect">
            <a:avLst/>
          </a:prstGeom>
        </p:spPr>
      </p:pic>
      <p:sp>
        <p:nvSpPr>
          <p:cNvPr id="7" name="Action Button: Go Home 6">
            <a:hlinkClick r:id="" action="ppaction://hlinkshowjump?jump=lastslideviewed" highlightClick="1"/>
            <a:extLst>
              <a:ext uri="{FF2B5EF4-FFF2-40B4-BE49-F238E27FC236}">
                <a16:creationId xmlns:a16="http://schemas.microsoft.com/office/drawing/2014/main" id="{599DC3CD-B441-480D-8986-BF9659769E99}"/>
              </a:ext>
            </a:extLst>
          </p:cNvPr>
          <p:cNvSpPr/>
          <p:nvPr/>
        </p:nvSpPr>
        <p:spPr>
          <a:xfrm>
            <a:off x="377530" y="362774"/>
            <a:ext cx="668866" cy="750423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560617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6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2" descr="lookaside.fbsbx.com/lookaside/crawler/media/?me...">
            <a:extLst>
              <a:ext uri="{FF2B5EF4-FFF2-40B4-BE49-F238E27FC236}">
                <a16:creationId xmlns:a16="http://schemas.microsoft.com/office/drawing/2014/main" id="{A6FCE6C6-E7A7-46C1-8C71-ECE74CC2D9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140" y="369701"/>
            <a:ext cx="2124075" cy="215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3FC845B-4AB8-4929-9111-BE24198CAB52}"/>
              </a:ext>
            </a:extLst>
          </p:cNvPr>
          <p:cNvSpPr txBox="1"/>
          <p:nvPr/>
        </p:nvSpPr>
        <p:spPr>
          <a:xfrm>
            <a:off x="5670816" y="154341"/>
            <a:ext cx="4158343" cy="8785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1000"/>
              </a:spcAft>
            </a:pPr>
            <a:r>
              <a:rPr lang="pt-BR" sz="1800" b="1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Pós-graduação </a:t>
            </a:r>
            <a:r>
              <a:rPr lang="pt-BR" sz="1800" b="1" i="1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Lato Sensu</a:t>
            </a:r>
            <a:r>
              <a:rPr lang="pt-BR" sz="1800" b="1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em Ciência de Dados e Big Data</a:t>
            </a:r>
            <a:endParaRPr lang="pt-BR" sz="16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DBAAEBD-E072-40AE-A99F-4CA22236311F}"/>
              </a:ext>
            </a:extLst>
          </p:cNvPr>
          <p:cNvSpPr txBox="1"/>
          <p:nvPr/>
        </p:nvSpPr>
        <p:spPr>
          <a:xfrm>
            <a:off x="5189789" y="2651385"/>
            <a:ext cx="5573486" cy="14157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1000"/>
              </a:spcAft>
            </a:pPr>
            <a:r>
              <a:rPr lang="pt-BR" sz="3600" b="1" u="sng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Fim </a:t>
            </a:r>
          </a:p>
          <a:p>
            <a:pPr algn="ctr">
              <a:lnSpc>
                <a:spcPct val="150000"/>
              </a:lnSpc>
              <a:spcAft>
                <a:spcPts val="1000"/>
              </a:spcAft>
            </a:pPr>
            <a:r>
              <a:rPr lang="pt-BR" b="1" dirty="0">
                <a:latin typeface="Arial" panose="020B0604020202020204" pitchFamily="34" charset="0"/>
              </a:rPr>
              <a:t>Obrigada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47FDA20-360D-46C4-BA88-77F07EC8E078}"/>
              </a:ext>
            </a:extLst>
          </p:cNvPr>
          <p:cNvSpPr txBox="1"/>
          <p:nvPr/>
        </p:nvSpPr>
        <p:spPr>
          <a:xfrm>
            <a:off x="298659" y="4696455"/>
            <a:ext cx="3602314" cy="836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000"/>
              </a:spcAft>
            </a:pPr>
            <a:r>
              <a:rPr lang="pt-BR" sz="2000" u="sng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Aluno: </a:t>
            </a:r>
          </a:p>
          <a:p>
            <a:pPr>
              <a:spcAft>
                <a:spcPts val="1000"/>
              </a:spcAft>
            </a:pPr>
            <a:r>
              <a:rPr lang="pt-BR" sz="2000" u="sng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Alessandra de Assis Barbosa</a:t>
            </a:r>
            <a:endParaRPr lang="pt-BR" u="sng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B65A33C-4FCA-479D-B0EA-A3D5550079B6}"/>
              </a:ext>
            </a:extLst>
          </p:cNvPr>
          <p:cNvSpPr txBox="1"/>
          <p:nvPr/>
        </p:nvSpPr>
        <p:spPr>
          <a:xfrm>
            <a:off x="4827494" y="5893991"/>
            <a:ext cx="6096000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pt-BR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Belo Horizonte</a:t>
            </a:r>
            <a:endParaRPr lang="pt-BR" sz="16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algn="ctr">
              <a:spcAft>
                <a:spcPts val="600"/>
              </a:spcAft>
            </a:pPr>
            <a:r>
              <a:rPr lang="pt-BR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 2022 </a:t>
            </a:r>
            <a:endParaRPr lang="pt-BR" sz="16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92468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US withdrawal from WHO is unlawful and threatens global and US health and  security - The Lancet">
            <a:extLst>
              <a:ext uri="{FF2B5EF4-FFF2-40B4-BE49-F238E27FC236}">
                <a16:creationId xmlns:a16="http://schemas.microsoft.com/office/drawing/2014/main" id="{8F931BA1-D45A-4D9C-8308-B9138834F9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352"/>
          <a:stretch/>
        </p:blipFill>
        <p:spPr bwMode="auto">
          <a:xfrm>
            <a:off x="2555441" y="10896"/>
            <a:ext cx="966964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0F211113-75FB-46A5-B804-FE3899483FA7}"/>
              </a:ext>
            </a:extLst>
          </p:cNvPr>
          <p:cNvSpPr txBox="1"/>
          <p:nvPr/>
        </p:nvSpPr>
        <p:spPr>
          <a:xfrm>
            <a:off x="349102" y="690462"/>
            <a:ext cx="3822189" cy="1871985"/>
          </a:xfrm>
          <a:prstGeom prst="rect">
            <a:avLst/>
          </a:prstGeom>
        </p:spPr>
        <p:txBody>
          <a:bodyPr vert="horz" lIns="91440" tIns="45720" rIns="91440" bIns="45720" numCol="1" rtlCol="0">
            <a:normAutofit fontScale="55000" lnSpcReduction="20000"/>
          </a:bodyPr>
          <a:lstStyle>
            <a:defPPr>
              <a:defRPr lang="en-US"/>
            </a:defPPr>
            <a:lvl1pPr algn="ctr">
              <a:defRPr sz="2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defTabSz="914400">
              <a:lnSpc>
                <a:spcPct val="150000"/>
              </a:lnSpc>
              <a:spcAft>
                <a:spcPts val="600"/>
              </a:spcAft>
            </a:pPr>
            <a:r>
              <a:rPr lang="en-US" sz="2600" b="0" dirty="0" err="1">
                <a:solidFill>
                  <a:schemeClr val="tx1"/>
                </a:solidFill>
              </a:rPr>
              <a:t>Outras</a:t>
            </a:r>
            <a:r>
              <a:rPr lang="en-US" sz="2600" b="0" dirty="0">
                <a:solidFill>
                  <a:schemeClr val="tx1"/>
                </a:solidFill>
              </a:rPr>
              <a:t> </a:t>
            </a:r>
            <a:r>
              <a:rPr lang="en-US" sz="2600" b="0" dirty="0" err="1">
                <a:solidFill>
                  <a:schemeClr val="tx1"/>
                </a:solidFill>
              </a:rPr>
              <a:t>organizações</a:t>
            </a:r>
            <a:r>
              <a:rPr lang="en-US" sz="2600" b="0" dirty="0">
                <a:solidFill>
                  <a:schemeClr val="tx1"/>
                </a:solidFill>
              </a:rPr>
              <a:t> e </a:t>
            </a:r>
            <a:r>
              <a:rPr lang="en-US" sz="2600" b="0" dirty="0" err="1">
                <a:solidFill>
                  <a:schemeClr val="tx1"/>
                </a:solidFill>
              </a:rPr>
              <a:t>outras</a:t>
            </a:r>
            <a:r>
              <a:rPr lang="en-US" sz="2600" b="0" dirty="0">
                <a:solidFill>
                  <a:schemeClr val="tx1"/>
                </a:solidFill>
              </a:rPr>
              <a:t> </a:t>
            </a:r>
            <a:r>
              <a:rPr lang="en-US" sz="2600" b="0" dirty="0" err="1">
                <a:solidFill>
                  <a:schemeClr val="tx1"/>
                </a:solidFill>
              </a:rPr>
              <a:t>associações</a:t>
            </a:r>
            <a:r>
              <a:rPr lang="en-US" sz="2600" b="0" dirty="0">
                <a:solidFill>
                  <a:schemeClr val="tx1"/>
                </a:solidFill>
              </a:rPr>
              <a:t> </a:t>
            </a:r>
            <a:r>
              <a:rPr lang="en-US" sz="2600" b="0" dirty="0" err="1">
                <a:solidFill>
                  <a:schemeClr val="tx1"/>
                </a:solidFill>
              </a:rPr>
              <a:t>tambèm</a:t>
            </a:r>
            <a:r>
              <a:rPr lang="en-US" sz="2600" b="0" dirty="0">
                <a:solidFill>
                  <a:schemeClr val="tx1"/>
                </a:solidFill>
              </a:rPr>
              <a:t> </a:t>
            </a:r>
            <a:r>
              <a:rPr lang="en-US" sz="2600" b="0" dirty="0" err="1">
                <a:solidFill>
                  <a:schemeClr val="tx1"/>
                </a:solidFill>
              </a:rPr>
              <a:t>acompanham</a:t>
            </a:r>
            <a:r>
              <a:rPr lang="en-US" sz="2600" b="0" dirty="0">
                <a:solidFill>
                  <a:schemeClr val="tx1"/>
                </a:solidFill>
              </a:rPr>
              <a:t> o </a:t>
            </a:r>
            <a:r>
              <a:rPr lang="en-US" sz="2600" b="0" dirty="0" err="1">
                <a:solidFill>
                  <a:schemeClr val="tx1"/>
                </a:solidFill>
              </a:rPr>
              <a:t>estado</a:t>
            </a:r>
            <a:r>
              <a:rPr lang="en-US" sz="2600" b="0" dirty="0">
                <a:solidFill>
                  <a:schemeClr val="tx1"/>
                </a:solidFill>
              </a:rPr>
              <a:t> de </a:t>
            </a:r>
            <a:r>
              <a:rPr lang="en-US" sz="2600" b="0" dirty="0" err="1">
                <a:solidFill>
                  <a:schemeClr val="tx1"/>
                </a:solidFill>
              </a:rPr>
              <a:t>saúde</a:t>
            </a:r>
            <a:r>
              <a:rPr lang="en-US" sz="2600" b="0" dirty="0">
                <a:solidFill>
                  <a:schemeClr val="tx1"/>
                </a:solidFill>
              </a:rPr>
              <a:t> dos </a:t>
            </a:r>
            <a:r>
              <a:rPr lang="en-US" sz="2600" b="0" dirty="0" err="1">
                <a:solidFill>
                  <a:schemeClr val="tx1"/>
                </a:solidFill>
              </a:rPr>
              <a:t>países</a:t>
            </a:r>
            <a:r>
              <a:rPr lang="en-US" sz="2600" b="0" dirty="0">
                <a:solidFill>
                  <a:schemeClr val="tx1"/>
                </a:solidFill>
              </a:rPr>
              <a:t> e </a:t>
            </a:r>
            <a:r>
              <a:rPr lang="en-US" sz="2600" b="0" dirty="0" err="1">
                <a:solidFill>
                  <a:schemeClr val="tx1"/>
                </a:solidFill>
              </a:rPr>
              <a:t>utilizam</a:t>
            </a:r>
            <a:r>
              <a:rPr lang="en-US" sz="2600" b="0" dirty="0">
                <a:solidFill>
                  <a:schemeClr val="tx1"/>
                </a:solidFill>
              </a:rPr>
              <a:t> </a:t>
            </a:r>
            <a:r>
              <a:rPr lang="en-US" sz="2600" dirty="0" err="1">
                <a:solidFill>
                  <a:schemeClr val="accent1">
                    <a:lumMod val="75000"/>
                  </a:schemeClr>
                </a:solidFill>
              </a:rPr>
              <a:t>tecnicas</a:t>
            </a:r>
            <a:r>
              <a:rPr lang="en-US" sz="2600" dirty="0">
                <a:solidFill>
                  <a:schemeClr val="tx1"/>
                </a:solidFill>
              </a:rPr>
              <a:t> </a:t>
            </a:r>
            <a:r>
              <a:rPr lang="en-US" sz="2600" dirty="0" err="1">
                <a:solidFill>
                  <a:schemeClr val="accent1">
                    <a:lumMod val="75000"/>
                  </a:schemeClr>
                </a:solidFill>
              </a:rPr>
              <a:t>estatisticas</a:t>
            </a:r>
            <a:r>
              <a:rPr lang="en-US" sz="2600" dirty="0">
                <a:solidFill>
                  <a:schemeClr val="tx1"/>
                </a:solidFill>
              </a:rPr>
              <a:t> </a:t>
            </a:r>
            <a:r>
              <a:rPr lang="en-US" sz="2600" b="0" dirty="0">
                <a:solidFill>
                  <a:schemeClr val="tx1"/>
                </a:solidFill>
              </a:rPr>
              <a:t>para </a:t>
            </a:r>
            <a:r>
              <a:rPr lang="en-US" sz="2600" b="0" dirty="0" err="1">
                <a:solidFill>
                  <a:schemeClr val="tx1"/>
                </a:solidFill>
              </a:rPr>
              <a:t>estudar</a:t>
            </a:r>
            <a:r>
              <a:rPr lang="en-US" sz="2600" b="0" dirty="0">
                <a:solidFill>
                  <a:schemeClr val="tx1"/>
                </a:solidFill>
              </a:rPr>
              <a:t> a </a:t>
            </a:r>
            <a:r>
              <a:rPr lang="en-US" sz="2600" b="0" dirty="0" err="1">
                <a:solidFill>
                  <a:schemeClr val="tx1"/>
                </a:solidFill>
              </a:rPr>
              <a:t>expectativa</a:t>
            </a:r>
            <a:r>
              <a:rPr lang="en-US" sz="2600" b="0" dirty="0">
                <a:solidFill>
                  <a:schemeClr val="tx1"/>
                </a:solidFill>
              </a:rPr>
              <a:t> de </a:t>
            </a:r>
            <a:r>
              <a:rPr lang="en-US" sz="2600" b="0" dirty="0" err="1">
                <a:solidFill>
                  <a:schemeClr val="tx1"/>
                </a:solidFill>
              </a:rPr>
              <a:t>vida</a:t>
            </a:r>
            <a:r>
              <a:rPr lang="en-US" sz="2600" b="0" dirty="0">
                <a:solidFill>
                  <a:schemeClr val="tx1"/>
                </a:solidFill>
              </a:rPr>
              <a:t> e o </a:t>
            </a:r>
            <a:r>
              <a:rPr lang="en-US" sz="2600" dirty="0" err="1">
                <a:solidFill>
                  <a:schemeClr val="accent1">
                    <a:lumMod val="75000"/>
                  </a:schemeClr>
                </a:solidFill>
              </a:rPr>
              <a:t>impacto</a:t>
            </a:r>
            <a:r>
              <a:rPr lang="en-US" sz="2600" dirty="0">
                <a:solidFill>
                  <a:schemeClr val="accent1">
                    <a:lumMod val="75000"/>
                  </a:schemeClr>
                </a:solidFill>
              </a:rPr>
              <a:t> das </a:t>
            </a:r>
            <a:r>
              <a:rPr lang="en-US" sz="2600" dirty="0" err="1">
                <a:solidFill>
                  <a:schemeClr val="accent1">
                    <a:lumMod val="75000"/>
                  </a:schemeClr>
                </a:solidFill>
              </a:rPr>
              <a:t>pandemias</a:t>
            </a:r>
            <a:r>
              <a:rPr lang="en-US" sz="26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600" dirty="0" err="1">
                <a:solidFill>
                  <a:schemeClr val="accent1">
                    <a:lumMod val="75000"/>
                  </a:schemeClr>
                </a:solidFill>
              </a:rPr>
              <a:t>na</a:t>
            </a:r>
            <a:r>
              <a:rPr lang="en-US" sz="26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600" dirty="0" err="1">
                <a:solidFill>
                  <a:schemeClr val="accent1">
                    <a:lumMod val="75000"/>
                  </a:schemeClr>
                </a:solidFill>
              </a:rPr>
              <a:t>vida</a:t>
            </a:r>
            <a:r>
              <a:rPr lang="en-US" sz="2600" dirty="0">
                <a:solidFill>
                  <a:schemeClr val="accent1">
                    <a:lumMod val="75000"/>
                  </a:schemeClr>
                </a:solidFill>
              </a:rPr>
              <a:t> da </a:t>
            </a:r>
            <a:r>
              <a:rPr lang="en-US" sz="2600" dirty="0" err="1">
                <a:solidFill>
                  <a:schemeClr val="accent1">
                    <a:lumMod val="75000"/>
                  </a:schemeClr>
                </a:solidFill>
              </a:rPr>
              <a:t>populaçao</a:t>
            </a:r>
            <a:r>
              <a:rPr lang="en-US" sz="2600" b="0" dirty="0">
                <a:solidFill>
                  <a:schemeClr val="tx1"/>
                </a:solidFill>
              </a:rPr>
              <a:t>. </a:t>
            </a:r>
          </a:p>
          <a:p>
            <a:pPr indent="-228600" defTabSz="9144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b="0" dirty="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D772835-836A-4019-8849-53388C238A57}"/>
              </a:ext>
            </a:extLst>
          </p:cNvPr>
          <p:cNvSpPr txBox="1"/>
          <p:nvPr/>
        </p:nvSpPr>
        <p:spPr>
          <a:xfrm>
            <a:off x="239124" y="3544287"/>
            <a:ext cx="3822189" cy="2406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4400">
              <a:lnSpc>
                <a:spcPct val="150000"/>
              </a:lnSpc>
              <a:spcAft>
                <a:spcPts val="600"/>
              </a:spcAft>
            </a:pPr>
            <a:r>
              <a:rPr lang="en-US" sz="17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Tanto que </a:t>
            </a:r>
            <a:r>
              <a:rPr lang="en-US" sz="17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</a:t>
            </a:r>
            <a:r>
              <a:rPr lang="en-US" sz="17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é visto </a:t>
            </a:r>
            <a:r>
              <a:rPr lang="en-US" sz="17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durante</a:t>
            </a:r>
            <a:r>
              <a:rPr lang="en-US" sz="17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 </a:t>
            </a:r>
            <a:r>
              <a:rPr lang="en-US" sz="1700" b="1" dirty="0" err="1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pandemia</a:t>
            </a:r>
            <a:r>
              <a:rPr lang="en-US" sz="1700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700" b="1" dirty="0" err="1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iniciada</a:t>
            </a:r>
            <a:r>
              <a:rPr lang="en-US" sz="1700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no </a:t>
            </a:r>
            <a:r>
              <a:rPr lang="en-US" sz="1700" b="1" dirty="0" err="1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ano</a:t>
            </a:r>
            <a:r>
              <a:rPr lang="en-US" sz="1700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2019 a </a:t>
            </a:r>
            <a:r>
              <a:rPr lang="en-US" sz="1700" b="1" dirty="0" err="1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prospectiva</a:t>
            </a:r>
            <a:r>
              <a:rPr lang="en-US" sz="1700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de um </a:t>
            </a:r>
            <a:r>
              <a:rPr lang="en-US" sz="1700" b="1" dirty="0" err="1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abaixamento</a:t>
            </a:r>
            <a:r>
              <a:rPr lang="en-US" sz="1700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da </a:t>
            </a:r>
            <a:r>
              <a:rPr lang="en-US" sz="1700" b="1" dirty="0" err="1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estimativa</a:t>
            </a:r>
            <a:r>
              <a:rPr lang="en-US" sz="1700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de </a:t>
            </a:r>
            <a:r>
              <a:rPr lang="en-US" sz="1700" b="1" dirty="0" err="1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vida</a:t>
            </a:r>
            <a:r>
              <a:rPr lang="en-US" sz="1700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7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mundial</a:t>
            </a:r>
            <a:r>
              <a:rPr lang="en-US" sz="17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7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desencadeando</a:t>
            </a:r>
            <a:r>
              <a:rPr lang="en-US" sz="17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7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uma</a:t>
            </a:r>
            <a:r>
              <a:rPr lang="en-US" sz="17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corrida </a:t>
            </a:r>
            <a:r>
              <a:rPr lang="en-US" sz="17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</a:t>
            </a:r>
            <a:r>
              <a:rPr lang="en-US" sz="17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7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tomada</a:t>
            </a:r>
            <a:r>
              <a:rPr lang="en-US" sz="17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de </a:t>
            </a:r>
            <a:r>
              <a:rPr lang="en-US" sz="17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providências</a:t>
            </a:r>
            <a:r>
              <a:rPr lang="en-US" sz="17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para </a:t>
            </a:r>
            <a:r>
              <a:rPr lang="en-US" sz="17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reduzir</a:t>
            </a:r>
            <a:r>
              <a:rPr lang="en-US" sz="17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7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os</a:t>
            </a:r>
            <a:r>
              <a:rPr lang="en-US" sz="17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7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danos</a:t>
            </a:r>
            <a:r>
              <a:rPr lang="en-US" sz="17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8556402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6" name="Picture 6" descr="Coronavirus: dall'Oms una guida rivolta a bambini e adolescenti">
            <a:extLst>
              <a:ext uri="{FF2B5EF4-FFF2-40B4-BE49-F238E27FC236}">
                <a16:creationId xmlns:a16="http://schemas.microsoft.com/office/drawing/2014/main" id="{FAB12DAA-9A9D-4BC6-95A2-6F21795C66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12" t="12393" r="24603"/>
          <a:stretch/>
        </p:blipFill>
        <p:spPr bwMode="auto">
          <a:xfrm>
            <a:off x="0" y="0"/>
            <a:ext cx="6096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04FE3C53-ACC4-4E16-8A8F-F96616FD29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7652" y="0"/>
            <a:ext cx="8734348" cy="6858000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5368612F-0E14-4357-90FA-E69528F84809}"/>
              </a:ext>
            </a:extLst>
          </p:cNvPr>
          <p:cNvSpPr txBox="1"/>
          <p:nvPr/>
        </p:nvSpPr>
        <p:spPr>
          <a:xfrm>
            <a:off x="13547" y="684369"/>
            <a:ext cx="3476413" cy="1631216"/>
          </a:xfrm>
          <a:prstGeom prst="rect">
            <a:avLst/>
          </a:prstGeom>
          <a:noFill/>
          <a:ln>
            <a:noFill/>
          </a:ln>
        </p:spPr>
        <p:txBody>
          <a:bodyPr wrap="square" numCol="1" rtlCol="0">
            <a:spAutoFit/>
          </a:bodyPr>
          <a:lstStyle>
            <a:defPPr>
              <a:defRPr lang="en-US"/>
            </a:defPPr>
            <a:lvl1pPr algn="ctr">
              <a:defRPr sz="2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pt-BR" b="0" dirty="0"/>
              <a:t>A pandemia de </a:t>
            </a:r>
            <a:r>
              <a:rPr lang="pt-BR" dirty="0"/>
              <a:t>Covid-19</a:t>
            </a:r>
            <a:r>
              <a:rPr lang="pt-BR" b="0" dirty="0"/>
              <a:t> causou em 2020 a maior </a:t>
            </a:r>
            <a:r>
              <a:rPr lang="pt-BR" dirty="0">
                <a:solidFill>
                  <a:schemeClr val="accent1">
                    <a:lumMod val="75000"/>
                  </a:schemeClr>
                </a:solidFill>
              </a:rPr>
              <a:t>redução na expectativa de vida </a:t>
            </a:r>
            <a:r>
              <a:rPr lang="pt-BR" b="0" dirty="0"/>
              <a:t>desde a Segunda Guerra Mundial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87A948F4-7692-42AD-BD99-4719F0233A7A}"/>
              </a:ext>
            </a:extLst>
          </p:cNvPr>
          <p:cNvSpPr txBox="1"/>
          <p:nvPr/>
        </p:nvSpPr>
        <p:spPr>
          <a:xfrm>
            <a:off x="135467" y="6173631"/>
            <a:ext cx="3183466" cy="577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50" i="1" dirty="0"/>
              <a:t>https://www.cnnbrasil.com.br/saude/pandemia-causou-maior-reducao-da-expectativa-de-vida-desde-a-segunda-guerra-mundial/</a:t>
            </a:r>
          </a:p>
        </p:txBody>
      </p:sp>
    </p:spTree>
    <p:extLst>
      <p:ext uri="{BB962C8B-B14F-4D97-AF65-F5344CB8AC3E}">
        <p14:creationId xmlns:p14="http://schemas.microsoft.com/office/powerpoint/2010/main" val="34895136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11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06928314-1731-4C50-9905-021DD410085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82" b="-1"/>
          <a:stretch/>
        </p:blipFill>
        <p:spPr>
          <a:xfrm>
            <a:off x="0" y="10"/>
            <a:ext cx="9669642" cy="6857990"/>
          </a:xfrm>
          <a:prstGeom prst="rect">
            <a:avLst/>
          </a:prstGeom>
        </p:spPr>
      </p:pic>
      <p:sp>
        <p:nvSpPr>
          <p:cNvPr id="27" name="Rectangle 13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CasellaDiTesto 17">
            <a:extLst>
              <a:ext uri="{FF2B5EF4-FFF2-40B4-BE49-F238E27FC236}">
                <a16:creationId xmlns:a16="http://schemas.microsoft.com/office/drawing/2014/main" id="{7449663B-328F-4D90-8D8F-01D88CF20ED1}"/>
              </a:ext>
            </a:extLst>
          </p:cNvPr>
          <p:cNvSpPr txBox="1"/>
          <p:nvPr/>
        </p:nvSpPr>
        <p:spPr>
          <a:xfrm>
            <a:off x="7043653" y="2210509"/>
            <a:ext cx="4551495" cy="36880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3429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Educação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, </a:t>
            </a:r>
          </a:p>
          <a:p>
            <a:pPr marL="342900" indent="-3429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Saúde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, </a:t>
            </a:r>
          </a:p>
          <a:p>
            <a:pPr marL="342900" indent="-3429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Assistência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 social, </a:t>
            </a:r>
          </a:p>
          <a:p>
            <a:pPr marL="342900" indent="-3429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Saneamento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básico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, </a:t>
            </a:r>
          </a:p>
          <a:p>
            <a:pPr marL="342900" indent="-3429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Segurança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 no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trabalho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, </a:t>
            </a:r>
          </a:p>
          <a:p>
            <a:pPr marL="342900" indent="-3429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Indices de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violência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, </a:t>
            </a:r>
          </a:p>
          <a:p>
            <a:pPr marL="342900" indent="-3429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Ausência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ou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presença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 de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guerras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 e de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conflitos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internos</a:t>
            </a:r>
            <a:endParaRPr lang="en-US" sz="2400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CC3E10-680D-4D8B-8DB9-B1BA8CB0EBE4}"/>
              </a:ext>
            </a:extLst>
          </p:cNvPr>
          <p:cNvSpPr txBox="1"/>
          <p:nvPr/>
        </p:nvSpPr>
        <p:spPr>
          <a:xfrm>
            <a:off x="5572408" y="679895"/>
            <a:ext cx="6288554" cy="10895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4400"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 </a:t>
            </a:r>
            <a:r>
              <a:rPr lang="en-US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acordo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com </a:t>
            </a:r>
            <a:r>
              <a:rPr lang="en-US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alguns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estudos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a </a:t>
            </a:r>
            <a:r>
              <a:rPr lang="en-US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expectativa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de </a:t>
            </a:r>
            <a:r>
              <a:rPr lang="en-US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vida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de um </a:t>
            </a:r>
            <a:r>
              <a:rPr lang="en-US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país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é </a:t>
            </a:r>
            <a:r>
              <a:rPr lang="en-US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influenciada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por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diferentes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condições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tais </a:t>
            </a:r>
            <a:r>
              <a:rPr lang="en-US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como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</a:t>
            </a:r>
          </a:p>
        </p:txBody>
      </p:sp>
    </p:spTree>
    <p:extLst>
      <p:ext uri="{BB962C8B-B14F-4D97-AF65-F5344CB8AC3E}">
        <p14:creationId xmlns:p14="http://schemas.microsoft.com/office/powerpoint/2010/main" val="24426866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A64CB8D8-B0B5-4B05-9422-625F17CCDCD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0689"/>
          <a:stretch/>
        </p:blipFill>
        <p:spPr>
          <a:xfrm>
            <a:off x="2522358" y="10"/>
            <a:ext cx="9669642" cy="6857990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B47FCF-2B3F-4AFC-80A1-1199019BCCBD}"/>
              </a:ext>
            </a:extLst>
          </p:cNvPr>
          <p:cNvSpPr txBox="1"/>
          <p:nvPr/>
        </p:nvSpPr>
        <p:spPr>
          <a:xfrm>
            <a:off x="780923" y="3011048"/>
            <a:ext cx="5828414" cy="16912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defTabSz="914400">
              <a:lnSpc>
                <a:spcPct val="90000"/>
              </a:lnSpc>
              <a:spcAft>
                <a:spcPts val="1000"/>
              </a:spcAft>
            </a:pPr>
            <a:r>
              <a:rPr lang="en-US" sz="2000" dirty="0">
                <a:effectLst/>
              </a:rPr>
              <a:t>O </a:t>
            </a:r>
            <a:r>
              <a:rPr lang="en-US" sz="2000" dirty="0" err="1">
                <a:effectLst/>
              </a:rPr>
              <a:t>objetivo</a:t>
            </a:r>
            <a:r>
              <a:rPr lang="en-US" sz="2000" dirty="0">
                <a:effectLst/>
              </a:rPr>
              <a:t> </a:t>
            </a:r>
            <a:r>
              <a:rPr lang="en-US" sz="2000" dirty="0" err="1">
                <a:effectLst/>
              </a:rPr>
              <a:t>deste</a:t>
            </a:r>
            <a:r>
              <a:rPr lang="en-US" sz="2000" dirty="0">
                <a:effectLst/>
              </a:rPr>
              <a:t> </a:t>
            </a:r>
            <a:r>
              <a:rPr lang="en-US" sz="2000" dirty="0" err="1">
                <a:effectLst/>
              </a:rPr>
              <a:t>trabalho</a:t>
            </a:r>
            <a:r>
              <a:rPr lang="en-US" sz="2000" dirty="0">
                <a:effectLst/>
              </a:rPr>
              <a:t> é </a:t>
            </a:r>
            <a:r>
              <a:rPr lang="en-US" sz="2000" dirty="0" err="1">
                <a:effectLst/>
              </a:rPr>
              <a:t>realizar</a:t>
            </a:r>
            <a:r>
              <a:rPr lang="en-US" sz="2000" dirty="0">
                <a:effectLst/>
              </a:rPr>
              <a:t> </a:t>
            </a:r>
            <a:r>
              <a:rPr lang="en-US" sz="2000" dirty="0" err="1">
                <a:effectLst/>
              </a:rPr>
              <a:t>uma</a:t>
            </a:r>
            <a:r>
              <a:rPr lang="en-US" sz="2000" dirty="0">
                <a:effectLst/>
              </a:rPr>
              <a:t> </a:t>
            </a:r>
            <a:r>
              <a:rPr lang="en-US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análise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exploratória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000" dirty="0">
                <a:effectLst/>
              </a:rPr>
              <a:t>que </a:t>
            </a:r>
            <a:r>
              <a:rPr lang="en-US" sz="2000" dirty="0" err="1">
                <a:effectLst/>
              </a:rPr>
              <a:t>permitirá</a:t>
            </a:r>
            <a:r>
              <a:rPr lang="en-US" sz="2000" dirty="0">
                <a:effectLst/>
              </a:rPr>
              <a:t> de </a:t>
            </a:r>
            <a:r>
              <a:rPr lang="en-US" sz="2000" dirty="0" err="1">
                <a:effectLst/>
              </a:rPr>
              <a:t>individuar</a:t>
            </a:r>
            <a:r>
              <a:rPr lang="en-US" sz="2000" dirty="0">
                <a:effectLst/>
              </a:rPr>
              <a:t> </a:t>
            </a:r>
            <a:r>
              <a:rPr lang="en-US" sz="2000" dirty="0" err="1">
                <a:effectLst/>
              </a:rPr>
              <a:t>os</a:t>
            </a:r>
            <a:r>
              <a:rPr lang="en-US" sz="2000" dirty="0">
                <a:effectLst/>
              </a:rPr>
              <a:t> </a:t>
            </a:r>
            <a:r>
              <a:rPr lang="en-US" sz="2000" dirty="0" err="1">
                <a:effectLst/>
              </a:rPr>
              <a:t>fatores</a:t>
            </a:r>
            <a:r>
              <a:rPr lang="en-US" sz="2000" dirty="0">
                <a:effectLst/>
              </a:rPr>
              <a:t> </a:t>
            </a:r>
            <a:r>
              <a:rPr lang="en-US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correlacionados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 </a:t>
            </a:r>
            <a:r>
              <a:rPr lang="en-US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redução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ou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aumento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da </a:t>
            </a:r>
            <a:r>
              <a:rPr lang="en-US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expectativa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de </a:t>
            </a:r>
            <a:r>
              <a:rPr lang="en-US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vida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000" dirty="0"/>
              <a:t>e </a:t>
            </a:r>
            <a:r>
              <a:rPr lang="en-US" sz="2000" dirty="0" err="1"/>
              <a:t>i</a:t>
            </a:r>
            <a:r>
              <a:rPr lang="en-US" sz="2000" dirty="0" err="1">
                <a:effectLst/>
              </a:rPr>
              <a:t>dentificar</a:t>
            </a:r>
            <a:r>
              <a:rPr lang="en-US" sz="2000" dirty="0">
                <a:effectLst/>
              </a:rPr>
              <a:t> um </a:t>
            </a:r>
            <a:r>
              <a:rPr lang="en-US" sz="2000" dirty="0" err="1">
                <a:effectLst/>
              </a:rPr>
              <a:t>modelo</a:t>
            </a:r>
            <a:r>
              <a:rPr lang="en-US" sz="2000" dirty="0">
                <a:effectLst/>
              </a:rPr>
              <a:t> </a:t>
            </a:r>
            <a:r>
              <a:rPr lang="en-US" sz="2000" dirty="0" err="1">
                <a:effectLst/>
              </a:rPr>
              <a:t>matemático</a:t>
            </a:r>
            <a:r>
              <a:rPr lang="en-US" sz="2000" dirty="0">
                <a:effectLst/>
              </a:rPr>
              <a:t> que </a:t>
            </a:r>
            <a:r>
              <a:rPr lang="en-US" sz="2000" dirty="0" err="1">
                <a:effectLst/>
              </a:rPr>
              <a:t>possa</a:t>
            </a:r>
            <a:r>
              <a:rPr lang="en-US" sz="2000" dirty="0">
                <a:effectLst/>
              </a:rPr>
              <a:t> ser </a:t>
            </a:r>
            <a:r>
              <a:rPr lang="en-US" sz="2000" dirty="0" err="1">
                <a:effectLst/>
              </a:rPr>
              <a:t>usado</a:t>
            </a:r>
            <a:r>
              <a:rPr lang="en-US" sz="2000" dirty="0">
                <a:effectLst/>
              </a:rPr>
              <a:t> para a </a:t>
            </a:r>
            <a:r>
              <a:rPr lang="en-US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previsão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da </a:t>
            </a:r>
            <a:r>
              <a:rPr lang="en-US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expectativa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de </a:t>
            </a:r>
            <a:r>
              <a:rPr lang="en-US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vida</a:t>
            </a:r>
            <a:endParaRPr lang="en-US" sz="2000" dirty="0">
              <a:effectLst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44A4E3E-1BB4-400D-B53C-75DBDBE6D7B2}"/>
              </a:ext>
            </a:extLst>
          </p:cNvPr>
          <p:cNvSpPr txBox="1"/>
          <p:nvPr/>
        </p:nvSpPr>
        <p:spPr>
          <a:xfrm>
            <a:off x="1557338" y="5454782"/>
            <a:ext cx="9077324" cy="880369"/>
          </a:xfrm>
          <a:prstGeom prst="rect">
            <a:avLst/>
          </a:prstGeom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indent="450215" algn="ctr">
              <a:lnSpc>
                <a:spcPct val="150000"/>
              </a:lnSpc>
              <a:spcAft>
                <a:spcPts val="1000"/>
              </a:spcAft>
            </a:pPr>
            <a: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O objetivo maior deste projeto não é somente prever a expectativa de vida nos países mas </a:t>
            </a:r>
            <a:r>
              <a:rPr lang="pt-BR" sz="18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</a:rPr>
              <a:t>identificar fatores diretamente vinculados</a:t>
            </a:r>
            <a:r>
              <a:rPr lang="pt-BR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endParaRPr lang="pt-BR" sz="16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5D33A8C-A9D5-44DB-BFAC-8BF4AEE5BBD6}"/>
              </a:ext>
            </a:extLst>
          </p:cNvPr>
          <p:cNvGrpSpPr/>
          <p:nvPr/>
        </p:nvGrpSpPr>
        <p:grpSpPr>
          <a:xfrm>
            <a:off x="427120" y="107590"/>
            <a:ext cx="3875522" cy="2104628"/>
            <a:chOff x="8316478" y="166084"/>
            <a:chExt cx="3875522" cy="2104628"/>
          </a:xfrm>
        </p:grpSpPr>
        <p:pic>
          <p:nvPicPr>
            <p:cNvPr id="19" name="Immagine 4">
              <a:extLst>
                <a:ext uri="{FF2B5EF4-FFF2-40B4-BE49-F238E27FC236}">
                  <a16:creationId xmlns:a16="http://schemas.microsoft.com/office/drawing/2014/main" id="{7D957340-9F0B-431D-A093-2BEB8404E9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9028" t="50000" r="50000" b="41235"/>
            <a:stretch/>
          </p:blipFill>
          <p:spPr>
            <a:xfrm>
              <a:off x="8316478" y="166084"/>
              <a:ext cx="3875522" cy="2104628"/>
            </a:xfrm>
            <a:prstGeom prst="rect">
              <a:avLst/>
            </a:prstGeom>
            <a:ln>
              <a:noFill/>
            </a:ln>
            <a:effectLst>
              <a:reflection blurRad="12700" stA="30000" endPos="30000" dist="5000" dir="5400000" sy="-100000" algn="bl" rotWithShape="0"/>
            </a:effectLst>
            <a:scene3d>
              <a:camera prst="perspectiveContrastingLeftFacing">
                <a:rot lat="300000" lon="19800000" rev="0"/>
              </a:camera>
              <a:lightRig rig="threePt" dir="t">
                <a:rot lat="0" lon="0" rev="2700000"/>
              </a:lightRig>
            </a:scene3d>
            <a:sp3d>
              <a:bevelT w="63500" h="50800"/>
            </a:sp3d>
          </p:spPr>
        </p:pic>
        <p:sp>
          <p:nvSpPr>
            <p:cNvPr id="20" name="CasellaDiTesto 5">
              <a:extLst>
                <a:ext uri="{FF2B5EF4-FFF2-40B4-BE49-F238E27FC236}">
                  <a16:creationId xmlns:a16="http://schemas.microsoft.com/office/drawing/2014/main" id="{099BF4BE-11EB-4DF4-890A-05DB84991E72}"/>
                </a:ext>
              </a:extLst>
            </p:cNvPr>
            <p:cNvSpPr txBox="1"/>
            <p:nvPr/>
          </p:nvSpPr>
          <p:spPr>
            <a:xfrm>
              <a:off x="8568653" y="359656"/>
              <a:ext cx="3623347" cy="144655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pt-BR" sz="4400" b="1" i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Objetivos do trabalho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365246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9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C96ABB5-B336-4DBF-9036-6278B3E49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1623" y="11361"/>
            <a:ext cx="11813627" cy="1412065"/>
          </a:xfrm>
        </p:spPr>
        <p:txBody>
          <a:bodyPr>
            <a:noAutofit/>
          </a:bodyPr>
          <a:lstStyle/>
          <a:p>
            <a:pPr algn="just">
              <a:lnSpc>
                <a:spcPct val="150000"/>
              </a:lnSpc>
              <a:spcAft>
                <a:spcPts val="1000"/>
              </a:spcAft>
            </a:pPr>
            <a:r>
              <a:rPr lang="pt-BR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Além disso esse trabalho também visa responder as seguintes hipótese:</a:t>
            </a:r>
          </a:p>
        </p:txBody>
      </p:sp>
      <p:pic>
        <p:nvPicPr>
          <p:cNvPr id="6" name="Elemento grafico 5" descr="Punto interrogativo">
            <a:extLst>
              <a:ext uri="{FF2B5EF4-FFF2-40B4-BE49-F238E27FC236}">
                <a16:creationId xmlns:a16="http://schemas.microsoft.com/office/drawing/2014/main" id="{64457F28-BB30-41AD-A587-7ADD44C976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57581" y="1563330"/>
            <a:ext cx="914400" cy="914400"/>
          </a:xfrm>
          <a:prstGeom prst="rect">
            <a:avLst/>
          </a:prstGeom>
        </p:spPr>
      </p:pic>
      <p:pic>
        <p:nvPicPr>
          <p:cNvPr id="18" name="Elemento grafico 17" descr="Punto interrogativo">
            <a:extLst>
              <a:ext uri="{FF2B5EF4-FFF2-40B4-BE49-F238E27FC236}">
                <a16:creationId xmlns:a16="http://schemas.microsoft.com/office/drawing/2014/main" id="{08B1DFDB-4A00-4569-BDF8-ECB1AEB349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57581" y="4374248"/>
            <a:ext cx="914400" cy="914400"/>
          </a:xfrm>
          <a:prstGeom prst="rect">
            <a:avLst/>
          </a:prstGeom>
        </p:spPr>
      </p:pic>
      <p:sp>
        <p:nvSpPr>
          <p:cNvPr id="3" name="Freeform: Shape 2">
            <a:extLst>
              <a:ext uri="{FF2B5EF4-FFF2-40B4-BE49-F238E27FC236}">
                <a16:creationId xmlns:a16="http://schemas.microsoft.com/office/drawing/2014/main" id="{4F36A205-B017-4523-B3F7-5C0EDBB0EE26}"/>
              </a:ext>
            </a:extLst>
          </p:cNvPr>
          <p:cNvSpPr/>
          <p:nvPr/>
        </p:nvSpPr>
        <p:spPr>
          <a:xfrm>
            <a:off x="10139618" y="3741903"/>
            <a:ext cx="126110" cy="126111"/>
          </a:xfrm>
          <a:custGeom>
            <a:avLst/>
            <a:gdLst>
              <a:gd name="connsiteX0" fmla="*/ 126111 w 126110"/>
              <a:gd name="connsiteY0" fmla="*/ 63056 h 126111"/>
              <a:gd name="connsiteX1" fmla="*/ 63056 w 126110"/>
              <a:gd name="connsiteY1" fmla="*/ 126111 h 126111"/>
              <a:gd name="connsiteX2" fmla="*/ 0 w 126110"/>
              <a:gd name="connsiteY2" fmla="*/ 63056 h 126111"/>
              <a:gd name="connsiteX3" fmla="*/ 63056 w 126110"/>
              <a:gd name="connsiteY3" fmla="*/ 0 h 126111"/>
              <a:gd name="connsiteX4" fmla="*/ 126111 w 126110"/>
              <a:gd name="connsiteY4" fmla="*/ 63056 h 1261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110" h="126111">
                <a:moveTo>
                  <a:pt x="126111" y="63056"/>
                </a:moveTo>
                <a:cubicBezTo>
                  <a:pt x="126111" y="97880"/>
                  <a:pt x="97880" y="126111"/>
                  <a:pt x="63056" y="126111"/>
                </a:cubicBezTo>
                <a:cubicBezTo>
                  <a:pt x="28231" y="126111"/>
                  <a:pt x="0" y="97880"/>
                  <a:pt x="0" y="63056"/>
                </a:cubicBezTo>
                <a:cubicBezTo>
                  <a:pt x="0" y="28231"/>
                  <a:pt x="28231" y="0"/>
                  <a:pt x="63056" y="0"/>
                </a:cubicBezTo>
                <a:cubicBezTo>
                  <a:pt x="97880" y="0"/>
                  <a:pt x="126111" y="28231"/>
                  <a:pt x="126111" y="63056"/>
                </a:cubicBezTo>
                <a:close/>
              </a:path>
            </a:pathLst>
          </a:custGeom>
          <a:solidFill>
            <a:schemeClr val="dk1"/>
          </a:solidFill>
          <a:ln w="12700" cap="flat">
            <a:solidFill>
              <a:schemeClr val="dk1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F1F719AF-62EE-4ADC-B478-879589B30B2F}"/>
              </a:ext>
            </a:extLst>
          </p:cNvPr>
          <p:cNvSpPr/>
          <p:nvPr/>
        </p:nvSpPr>
        <p:spPr>
          <a:xfrm>
            <a:off x="9988361" y="3162008"/>
            <a:ext cx="428637" cy="533984"/>
          </a:xfrm>
          <a:custGeom>
            <a:avLst/>
            <a:gdLst>
              <a:gd name="connsiteX0" fmla="*/ 252413 w 428637"/>
              <a:gd name="connsiteY0" fmla="*/ 413493 h 533984"/>
              <a:gd name="connsiteX1" fmla="*/ 252413 w 428637"/>
              <a:gd name="connsiteY1" fmla="*/ 533984 h 533984"/>
              <a:gd name="connsiteX2" fmla="*/ 176213 w 428637"/>
              <a:gd name="connsiteY2" fmla="*/ 533984 h 533984"/>
              <a:gd name="connsiteX3" fmla="*/ 176213 w 428637"/>
              <a:gd name="connsiteY3" fmla="*/ 340436 h 533984"/>
              <a:gd name="connsiteX4" fmla="*/ 214313 w 428637"/>
              <a:gd name="connsiteY4" fmla="*/ 340436 h 533984"/>
              <a:gd name="connsiteX5" fmla="*/ 352997 w 428637"/>
              <a:gd name="connsiteY5" fmla="*/ 214325 h 533984"/>
              <a:gd name="connsiteX6" fmla="*/ 220479 w 428637"/>
              <a:gd name="connsiteY6" fmla="*/ 75641 h 533984"/>
              <a:gd name="connsiteX7" fmla="*/ 214313 w 428637"/>
              <a:gd name="connsiteY7" fmla="*/ 75641 h 533984"/>
              <a:gd name="connsiteX8" fmla="*/ 75628 w 428637"/>
              <a:gd name="connsiteY8" fmla="*/ 219659 h 533984"/>
              <a:gd name="connsiteX9" fmla="*/ 0 w 428637"/>
              <a:gd name="connsiteY9" fmla="*/ 219659 h 533984"/>
              <a:gd name="connsiteX10" fmla="*/ 214313 w 428637"/>
              <a:gd name="connsiteY10" fmla="*/ 13 h 533984"/>
              <a:gd name="connsiteX11" fmla="*/ 428625 w 428637"/>
              <a:gd name="connsiteY11" fmla="*/ 209728 h 533984"/>
              <a:gd name="connsiteX12" fmla="*/ 428625 w 428637"/>
              <a:gd name="connsiteY12" fmla="*/ 214325 h 533984"/>
              <a:gd name="connsiteX13" fmla="*/ 252413 w 428637"/>
              <a:gd name="connsiteY13" fmla="*/ 413493 h 5339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28637" h="533984">
                <a:moveTo>
                  <a:pt x="252413" y="413493"/>
                </a:moveTo>
                <a:lnTo>
                  <a:pt x="252413" y="533984"/>
                </a:lnTo>
                <a:lnTo>
                  <a:pt x="176213" y="533984"/>
                </a:lnTo>
                <a:lnTo>
                  <a:pt x="176213" y="340436"/>
                </a:lnTo>
                <a:lnTo>
                  <a:pt x="214313" y="340436"/>
                </a:lnTo>
                <a:cubicBezTo>
                  <a:pt x="298514" y="340436"/>
                  <a:pt x="352997" y="290906"/>
                  <a:pt x="352997" y="214325"/>
                </a:cubicBezTo>
                <a:cubicBezTo>
                  <a:pt x="354700" y="139435"/>
                  <a:pt x="295369" y="77344"/>
                  <a:pt x="220479" y="75641"/>
                </a:cubicBezTo>
                <a:cubicBezTo>
                  <a:pt x="218423" y="75595"/>
                  <a:pt x="216368" y="75595"/>
                  <a:pt x="214313" y="75641"/>
                </a:cubicBezTo>
                <a:cubicBezTo>
                  <a:pt x="127445" y="75641"/>
                  <a:pt x="75628" y="132791"/>
                  <a:pt x="75628" y="219659"/>
                </a:cubicBezTo>
                <a:lnTo>
                  <a:pt x="0" y="219659"/>
                </a:lnTo>
                <a:cubicBezTo>
                  <a:pt x="0" y="91453"/>
                  <a:pt x="85725" y="13"/>
                  <a:pt x="214313" y="13"/>
                </a:cubicBezTo>
                <a:cubicBezTo>
                  <a:pt x="331404" y="-1257"/>
                  <a:pt x="427355" y="92636"/>
                  <a:pt x="428625" y="209728"/>
                </a:cubicBezTo>
                <a:cubicBezTo>
                  <a:pt x="428641" y="211260"/>
                  <a:pt x="428641" y="212793"/>
                  <a:pt x="428625" y="214325"/>
                </a:cubicBezTo>
                <a:cubicBezTo>
                  <a:pt x="428625" y="320910"/>
                  <a:pt x="358140" y="398634"/>
                  <a:pt x="252413" y="413493"/>
                </a:cubicBezTo>
                <a:close/>
              </a:path>
            </a:pathLst>
          </a:custGeom>
          <a:solidFill>
            <a:schemeClr val="dk1"/>
          </a:solidFill>
          <a:ln w="12700" cap="flat">
            <a:solidFill>
              <a:schemeClr val="dk1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2CD5B9AE-77CE-4C03-8FEB-B11E809F92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" y="1590738"/>
            <a:ext cx="3511507" cy="526726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19FD0DE-3D68-4495-8664-C4E518537D21}"/>
              </a:ext>
            </a:extLst>
          </p:cNvPr>
          <p:cNvSpPr txBox="1"/>
          <p:nvPr/>
        </p:nvSpPr>
        <p:spPr>
          <a:xfrm>
            <a:off x="3327629" y="1675487"/>
            <a:ext cx="8491200" cy="50910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lnSpc>
                <a:spcPct val="150000"/>
              </a:lnSpc>
              <a:spcAft>
                <a:spcPts val="1000"/>
              </a:spcAft>
              <a:buSzPts val="800"/>
              <a:buFont typeface="Arial" panose="020B0604020202020204" pitchFamily="34" charset="0"/>
              <a:buChar char="●"/>
            </a:pPr>
            <a:r>
              <a:rPr lang="pt-BR" sz="1400" u="none" strike="noStrike" dirty="0">
                <a:effectLst/>
                <a:latin typeface="Noto Sans Symbols"/>
                <a:ea typeface="Noto Sans Symbols"/>
                <a:cs typeface="Noto Sans Symbols"/>
              </a:rPr>
              <a:t>Os vários fatores de previsão escolhidos inicialmente realmente afetam a expectativa de vida? </a:t>
            </a:r>
          </a:p>
          <a:p>
            <a:pPr marL="342900" lvl="0" indent="-342900">
              <a:lnSpc>
                <a:spcPct val="150000"/>
              </a:lnSpc>
              <a:spcAft>
                <a:spcPts val="1000"/>
              </a:spcAft>
              <a:buSzPts val="800"/>
              <a:buFont typeface="Arial" panose="020B0604020202020204" pitchFamily="34" charset="0"/>
              <a:buChar char="●"/>
            </a:pPr>
            <a:r>
              <a:rPr lang="pt-BR" sz="1400" u="none" strike="noStrike" dirty="0">
                <a:effectLst/>
                <a:latin typeface="Noto Sans Symbols"/>
                <a:ea typeface="Noto Sans Symbols"/>
                <a:cs typeface="Noto Sans Symbols"/>
              </a:rPr>
              <a:t>Quais são as variáveis de previsão que realmente afetam a expectativa de vida?</a:t>
            </a:r>
          </a:p>
          <a:p>
            <a:pPr marL="342900" lvl="0" indent="-342900">
              <a:lnSpc>
                <a:spcPct val="150000"/>
              </a:lnSpc>
              <a:spcAft>
                <a:spcPts val="1000"/>
              </a:spcAft>
              <a:buSzPts val="800"/>
              <a:buFont typeface="Arial" panose="020B0604020202020204" pitchFamily="34" charset="0"/>
              <a:buChar char="●"/>
            </a:pPr>
            <a:r>
              <a:rPr lang="pt-BR" sz="1400" u="none" strike="noStrike" dirty="0">
                <a:effectLst/>
                <a:latin typeface="Noto Sans Symbols"/>
                <a:ea typeface="Noto Sans Symbols"/>
                <a:cs typeface="Noto Sans Symbols"/>
              </a:rPr>
              <a:t>Um país com expectativa de vida menor (&lt;65) deve aumentar seus gastos com saúde para melhorar sua expectativa de vida média?</a:t>
            </a:r>
          </a:p>
          <a:p>
            <a:pPr marL="342900" lvl="0" indent="-342900">
              <a:lnSpc>
                <a:spcPct val="150000"/>
              </a:lnSpc>
              <a:spcAft>
                <a:spcPts val="1000"/>
              </a:spcAft>
              <a:buSzPts val="800"/>
              <a:buFont typeface="Arial" panose="020B0604020202020204" pitchFamily="34" charset="0"/>
              <a:buChar char="●"/>
            </a:pPr>
            <a:r>
              <a:rPr lang="pt-BR" sz="1400" u="none" strike="noStrike" dirty="0">
                <a:effectLst/>
                <a:latin typeface="Noto Sans Symbols"/>
                <a:ea typeface="Noto Sans Symbols"/>
                <a:cs typeface="Noto Sans Symbols"/>
              </a:rPr>
              <a:t>Como as taxas de mortalidade de bebês e adultos afetam a expectativa de vida?</a:t>
            </a:r>
          </a:p>
          <a:p>
            <a:pPr marL="342900" lvl="0" indent="-342900">
              <a:lnSpc>
                <a:spcPct val="150000"/>
              </a:lnSpc>
              <a:spcAft>
                <a:spcPts val="1000"/>
              </a:spcAft>
              <a:buSzPts val="800"/>
              <a:buFont typeface="Arial" panose="020B0604020202020204" pitchFamily="34" charset="0"/>
              <a:buChar char="●"/>
            </a:pPr>
            <a:r>
              <a:rPr lang="pt-BR" sz="1400" u="none" strike="noStrike" dirty="0">
                <a:effectLst/>
                <a:latin typeface="Noto Sans Symbols"/>
                <a:ea typeface="Noto Sans Symbols"/>
                <a:cs typeface="Noto Sans Symbols"/>
              </a:rPr>
              <a:t>A expectativa de vida tem correlação positiva ou negativa com hábitos alimentares, estilo de vida, exercícios, fumo, bebida alcoólica etc.?</a:t>
            </a:r>
          </a:p>
          <a:p>
            <a:pPr marL="342900" lvl="0" indent="-342900">
              <a:lnSpc>
                <a:spcPct val="150000"/>
              </a:lnSpc>
              <a:spcAft>
                <a:spcPts val="1000"/>
              </a:spcAft>
              <a:buSzPts val="800"/>
              <a:buFont typeface="Arial" panose="020B0604020202020204" pitchFamily="34" charset="0"/>
              <a:buChar char="●"/>
            </a:pPr>
            <a:r>
              <a:rPr lang="pt-BR" sz="1400" u="none" strike="noStrike" dirty="0">
                <a:effectLst/>
                <a:latin typeface="Noto Sans Symbols"/>
                <a:ea typeface="Noto Sans Symbols"/>
                <a:cs typeface="Noto Sans Symbols"/>
              </a:rPr>
              <a:t>Qual é o impacto da escolaridade na expectativa de vida dos humanos?</a:t>
            </a:r>
          </a:p>
          <a:p>
            <a:pPr marL="342900" lvl="0" indent="-342900">
              <a:lnSpc>
                <a:spcPct val="150000"/>
              </a:lnSpc>
              <a:spcAft>
                <a:spcPts val="1000"/>
              </a:spcAft>
              <a:buSzPts val="800"/>
              <a:buFont typeface="Arial" panose="020B0604020202020204" pitchFamily="34" charset="0"/>
              <a:buChar char="●"/>
            </a:pPr>
            <a:r>
              <a:rPr lang="pt-BR" sz="1400" u="none" strike="noStrike" dirty="0">
                <a:effectLst/>
                <a:latin typeface="Noto Sans Symbols"/>
                <a:ea typeface="Noto Sans Symbols"/>
                <a:cs typeface="Noto Sans Symbols"/>
              </a:rPr>
              <a:t>A expectativa de vida tem uma relação positiva ou negativa com o consumo de álcool?</a:t>
            </a:r>
          </a:p>
          <a:p>
            <a:pPr marL="342900" lvl="0" indent="-342900">
              <a:lnSpc>
                <a:spcPct val="150000"/>
              </a:lnSpc>
              <a:spcAft>
                <a:spcPts val="1000"/>
              </a:spcAft>
              <a:buSzPts val="800"/>
              <a:buFont typeface="Arial" panose="020B0604020202020204" pitchFamily="34" charset="0"/>
              <a:buChar char="●"/>
            </a:pPr>
            <a:r>
              <a:rPr lang="pt-BR" sz="1400" u="none" strike="noStrike" dirty="0">
                <a:effectLst/>
                <a:latin typeface="Noto Sans Symbols"/>
                <a:ea typeface="Noto Sans Symbols"/>
                <a:cs typeface="Noto Sans Symbols"/>
              </a:rPr>
              <a:t>Países densamente povoados ou altamente populosos tendem a ter menor expectativa de vida?</a:t>
            </a:r>
          </a:p>
          <a:p>
            <a:pPr marL="342900" lvl="0" indent="-342900">
              <a:lnSpc>
                <a:spcPct val="150000"/>
              </a:lnSpc>
              <a:spcAft>
                <a:spcPts val="1000"/>
              </a:spcAft>
              <a:buSzPts val="800"/>
              <a:buFont typeface="Arial" panose="020B0604020202020204" pitchFamily="34" charset="0"/>
              <a:buChar char="●"/>
            </a:pPr>
            <a:r>
              <a:rPr lang="pt-BR" sz="1400" u="none" strike="noStrike" dirty="0">
                <a:effectLst/>
                <a:latin typeface="Noto Sans Symbols"/>
                <a:ea typeface="Noto Sans Symbols"/>
                <a:cs typeface="Noto Sans Symbols"/>
              </a:rPr>
              <a:t>Qual é o impacto da cobertura de imunização na expectativa de vida?</a:t>
            </a:r>
          </a:p>
          <a:p>
            <a:pPr marL="342900" lvl="0" indent="-342900">
              <a:lnSpc>
                <a:spcPct val="150000"/>
              </a:lnSpc>
              <a:spcAft>
                <a:spcPts val="1000"/>
              </a:spcAft>
              <a:buSzPts val="800"/>
              <a:buFont typeface="Arial" panose="020B0604020202020204" pitchFamily="34" charset="0"/>
              <a:buChar char="●"/>
            </a:pPr>
            <a:r>
              <a:rPr lang="pt-BR" sz="1400" u="none" strike="noStrike" dirty="0">
                <a:effectLst/>
                <a:latin typeface="Noto Sans Symbols"/>
                <a:ea typeface="Noto Sans Symbols"/>
                <a:cs typeface="Noto Sans Symbols"/>
              </a:rPr>
              <a:t>Países mais poluídos </a:t>
            </a:r>
            <a:r>
              <a:rPr lang="pt-BR" sz="1400" dirty="0">
                <a:latin typeface="Noto Sans Symbols"/>
                <a:ea typeface="Noto Sans Symbols"/>
                <a:cs typeface="Noto Sans Symbols"/>
              </a:rPr>
              <a:t>a</a:t>
            </a:r>
            <a:r>
              <a:rPr lang="pt-BR" sz="1400" u="none" strike="noStrike" dirty="0">
                <a:effectLst/>
                <a:latin typeface="Noto Sans Symbols"/>
                <a:ea typeface="Noto Sans Symbols"/>
                <a:cs typeface="Noto Sans Symbols"/>
              </a:rPr>
              <a:t>presentam uma expectativa de vida menor?</a:t>
            </a:r>
          </a:p>
        </p:txBody>
      </p:sp>
    </p:spTree>
    <p:extLst>
      <p:ext uri="{BB962C8B-B14F-4D97-AF65-F5344CB8AC3E}">
        <p14:creationId xmlns:p14="http://schemas.microsoft.com/office/powerpoint/2010/main" val="8534479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3">
            <a:extLst>
              <a:ext uri="{FF2B5EF4-FFF2-40B4-BE49-F238E27FC236}">
                <a16:creationId xmlns:a16="http://schemas.microsoft.com/office/drawing/2014/main" id="{79BB35BC-D5C2-4C8B-A22A-A71E6191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29" descr="Portátil numa tabela">
            <a:extLst>
              <a:ext uri="{FF2B5EF4-FFF2-40B4-BE49-F238E27FC236}">
                <a16:creationId xmlns:a16="http://schemas.microsoft.com/office/drawing/2014/main" id="{8A1BEC1A-A3FF-93DF-25EB-DFDC3BE0AA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972" r="27494" b="-1"/>
          <a:stretch/>
        </p:blipFill>
        <p:spPr>
          <a:xfrm>
            <a:off x="20" y="10"/>
            <a:ext cx="6116549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pic>
        <p:nvPicPr>
          <p:cNvPr id="33" name="Immagine 6">
            <a:extLst>
              <a:ext uri="{FF2B5EF4-FFF2-40B4-BE49-F238E27FC236}">
                <a16:creationId xmlns:a16="http://schemas.microsoft.com/office/drawing/2014/main" id="{00480A22-10DF-4D1C-87E8-9082DDDBF84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028" t="50000" r="50000" b="41235"/>
          <a:stretch/>
        </p:blipFill>
        <p:spPr>
          <a:xfrm>
            <a:off x="558106" y="336092"/>
            <a:ext cx="3933614" cy="2136175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DB2B904A-FEEE-4BA4-85B0-ACBA3813E519}"/>
              </a:ext>
            </a:extLst>
          </p:cNvPr>
          <p:cNvSpPr txBox="1"/>
          <p:nvPr/>
        </p:nvSpPr>
        <p:spPr>
          <a:xfrm>
            <a:off x="1135025" y="681036"/>
            <a:ext cx="2416249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200" b="1" i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Ferramentas utilizadas</a:t>
            </a:r>
            <a:endParaRPr lang="pt-BR" sz="32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050" name="Picture 2" descr="Creare una lista in python - AmicoProf.it">
            <a:extLst>
              <a:ext uri="{FF2B5EF4-FFF2-40B4-BE49-F238E27FC236}">
                <a16:creationId xmlns:a16="http://schemas.microsoft.com/office/drawing/2014/main" id="{4A960F97-FB69-4D96-9A82-6C8D7DDDB4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1882" y="473861"/>
            <a:ext cx="3686175" cy="123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Project Jupyter - Wikipedia">
            <a:extLst>
              <a:ext uri="{FF2B5EF4-FFF2-40B4-BE49-F238E27FC236}">
                <a16:creationId xmlns:a16="http://schemas.microsoft.com/office/drawing/2014/main" id="{694CB192-9BE1-4FB4-8632-5A12AE0717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0422" y="1758254"/>
            <a:ext cx="1981200" cy="230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Seaborn – Programmare con Python">
            <a:extLst>
              <a:ext uri="{FF2B5EF4-FFF2-40B4-BE49-F238E27FC236}">
                <a16:creationId xmlns:a16="http://schemas.microsoft.com/office/drawing/2014/main" id="{DABDCB85-BC7F-4324-A60C-1E69E0F660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7807" y="5241139"/>
            <a:ext cx="40005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scikit-learn - Wikipedia">
            <a:extLst>
              <a:ext uri="{FF2B5EF4-FFF2-40B4-BE49-F238E27FC236}">
                <a16:creationId xmlns:a16="http://schemas.microsoft.com/office/drawing/2014/main" id="{FCD56668-2358-4863-AA00-41784BEFBF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4287" y="3180057"/>
            <a:ext cx="2674165" cy="1441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74463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5795</TotalTime>
  <Words>3341</Words>
  <Application>Microsoft Office PowerPoint</Application>
  <PresentationFormat>Widescreen</PresentationFormat>
  <Paragraphs>320</Paragraphs>
  <Slides>33</Slides>
  <Notes>31</Notes>
  <HiddenSlides>1</HiddenSlides>
  <MMClips>0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33</vt:i4>
      </vt:variant>
    </vt:vector>
  </HeadingPairs>
  <TitlesOfParts>
    <vt:vector size="40" baseType="lpstr">
      <vt:lpstr>Arial</vt:lpstr>
      <vt:lpstr>Calibri</vt:lpstr>
      <vt:lpstr>Calibri Light</vt:lpstr>
      <vt:lpstr>CNN Sans Display</vt:lpstr>
      <vt:lpstr>Noto Sans Symbols</vt:lpstr>
      <vt:lpstr>Wingdings</vt:lpstr>
      <vt:lpstr>Office Theme</vt:lpstr>
      <vt:lpstr>Presentazione standard di PowerPoint</vt:lpstr>
      <vt:lpstr>Presentazione standard di PowerPoint</vt:lpstr>
      <vt:lpstr> Previsão da Expectativa De Vida da População Utilizando Algoritmos de Machine Learning a Partir de Informações Socioeconômicas 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Além disso esse trabalho também visa responder as seguintes hipótese:</vt:lpstr>
      <vt:lpstr>Presentazione standard di PowerPoint</vt:lpstr>
      <vt:lpstr>Presentazione standard di PowerPoint</vt:lpstr>
      <vt:lpstr>Coleta de Dados</vt:lpstr>
      <vt:lpstr>Presentazione standard di PowerPoint</vt:lpstr>
      <vt:lpstr>Processamento Tratamento dos dados</vt:lpstr>
      <vt:lpstr>Processamento Tratamento dos dados</vt:lpstr>
      <vt:lpstr>Processamento Tratamento dos dados</vt:lpstr>
      <vt:lpstr>Análise e Exploração dos Dados</vt:lpstr>
      <vt:lpstr>Análise e Exploração dos Dados</vt:lpstr>
      <vt:lpstr>Análise e Exploração dos Dados</vt:lpstr>
      <vt:lpstr>Análise e Exploração dos Dados</vt:lpstr>
      <vt:lpstr>Análise e Exploração dos Dados</vt:lpstr>
      <vt:lpstr>Análise e Exploração dos Dados</vt:lpstr>
      <vt:lpstr>Análise e Exploração dos Dados</vt:lpstr>
      <vt:lpstr>Criação de Modelos de Machine Learning</vt:lpstr>
      <vt:lpstr>Criação de Modelos de Machine Learning</vt:lpstr>
      <vt:lpstr>Criação de Modelos de Machine Learning</vt:lpstr>
      <vt:lpstr>Criação de Modelos de Machine Learning</vt:lpstr>
      <vt:lpstr>Interpretação dos Resultados</vt:lpstr>
      <vt:lpstr>Interpretação dos Resultados</vt:lpstr>
      <vt:lpstr>Interpretação dos Resultados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Alessandra Barbosa</dc:creator>
  <cp:lastModifiedBy>Alessandra Barbosa</cp:lastModifiedBy>
  <cp:revision>106</cp:revision>
  <dcterms:created xsi:type="dcterms:W3CDTF">2022-01-15T11:09:02Z</dcterms:created>
  <dcterms:modified xsi:type="dcterms:W3CDTF">2022-03-24T16:50:24Z</dcterms:modified>
</cp:coreProperties>
</file>